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6" r:id="rId3"/>
  </p:sldMasterIdLst>
  <p:notesMasterIdLst>
    <p:notesMasterId r:id="rId5"/>
  </p:notesMasterIdLst>
  <p:sldIdLst>
    <p:sldId id="256" r:id="rId4"/>
    <p:sldId id="322" r:id="rId6"/>
    <p:sldId id="323" r:id="rId7"/>
    <p:sldId id="324" r:id="rId8"/>
    <p:sldId id="325" r:id="rId9"/>
    <p:sldId id="332" r:id="rId10"/>
    <p:sldId id="333" r:id="rId11"/>
    <p:sldId id="326" r:id="rId12"/>
    <p:sldId id="336" r:id="rId13"/>
    <p:sldId id="327" r:id="rId14"/>
    <p:sldId id="329" r:id="rId15"/>
    <p:sldId id="328" r:id="rId16"/>
    <p:sldId id="334" r:id="rId17"/>
    <p:sldId id="277" r:id="rId18"/>
    <p:sldId id="276" r:id="rId19"/>
    <p:sldId id="300" r:id="rId20"/>
    <p:sldId id="299" r:id="rId21"/>
    <p:sldId id="313" r:id="rId22"/>
    <p:sldId id="314" r:id="rId23"/>
    <p:sldId id="315" r:id="rId24"/>
    <p:sldId id="310" r:id="rId25"/>
    <p:sldId id="337" r:id="rId26"/>
    <p:sldId id="338" r:id="rId27"/>
    <p:sldId id="312" r:id="rId2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99FF"/>
    <a:srgbClr val="F3F0AF"/>
    <a:srgbClr val="AAF8AE"/>
    <a:srgbClr val="F5F88C"/>
    <a:srgbClr val="99FF99"/>
    <a:srgbClr val="00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42" d="100"/>
          <a:sy n="42" d="100"/>
        </p:scale>
        <p:origin x="1320" y="54"/>
      </p:cViewPr>
      <p:guideLst>
        <p:guide orient="horz" pos="2160"/>
        <p:guide pos="2866"/>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o-RO"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6EEA2E6A-3286-458C-A8D7-868F7D02F43E}" type="datetimeFigureOut">
              <a:rPr kumimoji="0" lang="ro-RO"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ro-RO"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ro-RO"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ro-RO"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o-RO"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E29328DF-16F4-48A0-9707-E33DF6F42765}" type="slidenum">
              <a:rPr kumimoji="0" lang="ro-RO" alt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ro-RO" alt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Image Placeholder 1"/>
          <p:cNvSpPr>
            <a:spLocks noGrp="1" noRot="1" noChangeAspect="1" noTextEdit="1"/>
          </p:cNvSpPr>
          <p:nvPr>
            <p:ph type="sldImg"/>
          </p:nvPr>
        </p:nvSpPr>
        <p:spPr>
          <a:ln>
            <a:solidFill>
              <a:srgbClr val="000000">
                <a:alpha val="100000"/>
              </a:srgbClr>
            </a:solidFill>
            <a:miter lim="800000"/>
          </a:ln>
        </p:spPr>
      </p:sp>
      <p:sp>
        <p:nvSpPr>
          <p:cNvPr id="717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ro-RO" altLang="en-US" dirty="0"/>
          </a:p>
        </p:txBody>
      </p:sp>
      <p:sp>
        <p:nvSpPr>
          <p:cNvPr id="71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ro-RO" altLang="en-US" sz="1200" dirty="0"/>
            </a:fld>
            <a:endParaRPr lang="ro-RO"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17"/>
          <p:cNvGrpSpPr/>
          <p:nvPr/>
        </p:nvGrpSpPr>
        <p:grpSpPr>
          <a:xfrm>
            <a:off x="-7937" y="-7937"/>
            <a:ext cx="9169400" cy="6873875"/>
            <a:chOff x="-8466" y="-8468"/>
            <a:chExt cx="9169804" cy="6874935"/>
          </a:xfrm>
        </p:grpSpPr>
        <p:cxnSp>
          <p:nvCxnSpPr>
            <p:cNvPr id="19" name="Straight Connector 18"/>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26"/>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9"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0"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1"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82CCB72-1145-4AAE-B949-E541A6A9ADB9}"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6C2EBCC-B41C-4ABD-A54C-8A8D78322A61}"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2BD7C7-7FEC-48AD-9FAF-EC9CEEE1534F}"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4"/>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5"/>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17"/>
          <p:cNvGrpSpPr/>
          <p:nvPr/>
        </p:nvGrpSpPr>
        <p:grpSpPr>
          <a:xfrm>
            <a:off x="-7937" y="-7937"/>
            <a:ext cx="9169400" cy="6873875"/>
            <a:chOff x="-8466" y="-8468"/>
            <a:chExt cx="9169804" cy="6874935"/>
          </a:xfrm>
        </p:grpSpPr>
        <p:cxnSp>
          <p:nvCxnSpPr>
            <p:cNvPr id="19" name="Straight Connector 18"/>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26"/>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9"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0"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1"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82CCB72-1145-4AAE-B949-E541A6A9ADB9}"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defRPr/>
            </a:pPr>
            <a:r>
              <a:rPr kumimoji="0" lang="en-US" sz="1600" b="0" i="0" u="none" strike="noStrike" kern="1200" cap="none" spc="0" normalizeH="0" baseline="0" noProof="0" smtClean="0">
                <a:ln>
                  <a:noFill/>
                </a:ln>
                <a:solidFill>
                  <a:srgbClr val="404040"/>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6C2EBCC-B41C-4ABD-A54C-8A8D78322A61}"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2BD7C7-7FEC-48AD-9FAF-EC9CEEE1534F}"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4"/>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5"/>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defRPr/>
            </a:pPr>
            <a:r>
              <a:rPr kumimoji="0" lang="en-US" sz="1600" b="0" i="0" u="none" strike="noStrike" kern="1200" cap="none" spc="0" normalizeH="0" baseline="0" noProof="0" smtClean="0">
                <a:ln>
                  <a:noFill/>
                </a:ln>
                <a:solidFill>
                  <a:srgbClr val="404040"/>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16"/>
          <p:cNvGrpSpPr/>
          <p:nvPr/>
        </p:nvGrpSpPr>
        <p:grpSpPr>
          <a:xfrm>
            <a:off x="-7937" y="-7937"/>
            <a:ext cx="9169400" cy="6873875"/>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609600" y="609600"/>
            <a:ext cx="6348413" cy="1320800"/>
          </a:xfrm>
          <a:prstGeom prst="rect">
            <a:avLst/>
          </a:prstGeom>
          <a:noFill/>
          <a:ln w="9525">
            <a:noFill/>
          </a:ln>
        </p:spPr>
        <p:txBody>
          <a:bodyPr/>
          <a:p>
            <a:pPr lvl="0"/>
            <a:r>
              <a:rPr lang="en-US" altLang="en-US" dirty="0"/>
              <a:t>Click to edit Master title style</a:t>
            </a:r>
            <a:endParaRPr lang="en-US" altLang="en-US" dirty="0"/>
          </a:p>
        </p:txBody>
      </p:sp>
      <p:sp>
        <p:nvSpPr>
          <p:cNvPr id="1028" name="Text Placeholder 2"/>
          <p:cNvSpPr>
            <a:spLocks noGrp="1"/>
          </p:cNvSpPr>
          <p:nvPr>
            <p:ph type="body" idx="1"/>
          </p:nvPr>
        </p:nvSpPr>
        <p:spPr>
          <a:xfrm>
            <a:off x="609600" y="2160588"/>
            <a:ext cx="6348413" cy="388143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smtClean="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zoom dir="in"/>
  </p:transition>
  <p:timing>
    <p:tnLst>
      <p:par>
        <p:cTn id="1" dur="indefinite" restart="never" nodeType="tmRoot"/>
      </p:par>
    </p:tnLst>
  </p:timing>
  <p:hf sldNum="0" hdr="0" ftr="0" dt="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16"/>
          <p:cNvGrpSpPr/>
          <p:nvPr/>
        </p:nvGrpSpPr>
        <p:grpSpPr>
          <a:xfrm>
            <a:off x="-7937" y="-7937"/>
            <a:ext cx="9169400" cy="6873875"/>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609600" y="609600"/>
            <a:ext cx="6348413" cy="1320800"/>
          </a:xfrm>
          <a:prstGeom prst="rect">
            <a:avLst/>
          </a:prstGeom>
          <a:noFill/>
          <a:ln w="9525">
            <a:noFill/>
          </a:ln>
        </p:spPr>
        <p:txBody>
          <a:bodyPr/>
          <a:p>
            <a:pPr lvl="0"/>
            <a:r>
              <a:rPr lang="en-US" altLang="en-US" dirty="0"/>
              <a:t>Click to edit Master title style</a:t>
            </a:r>
            <a:endParaRPr lang="en-US" altLang="en-US" dirty="0"/>
          </a:p>
        </p:txBody>
      </p:sp>
      <p:sp>
        <p:nvSpPr>
          <p:cNvPr id="1028" name="Text Placeholder 2"/>
          <p:cNvSpPr>
            <a:spLocks noGrp="1"/>
          </p:cNvSpPr>
          <p:nvPr>
            <p:ph type="body" idx="1"/>
          </p:nvPr>
        </p:nvSpPr>
        <p:spPr>
          <a:xfrm>
            <a:off x="609600" y="2160588"/>
            <a:ext cx="6348413" cy="388143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OCTOMBRIE 2019</a:t>
            </a: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smtClean="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471AB9B-4C7A-4CF4-84C1-F4B5821690FB}" type="slidenum">
              <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spd="slow">
    <p:zoom dir="in"/>
  </p:transition>
  <p:timing>
    <p:tnLst>
      <p:par>
        <p:cTn id="1" dur="indefinite" restart="never" nodeType="tmRoot"/>
      </p:par>
    </p:tnLst>
  </p:timing>
  <p:hf sldNum="0" hdr="0" ftr="0" dt="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2700000" scaled="1"/>
        </a:gradFill>
        <a:effectLst/>
      </p:bgPr>
    </p:bg>
    <p:spTree>
      <p:nvGrpSpPr>
        <p:cNvPr id="1" name=""/>
        <p:cNvGrpSpPr/>
        <p:nvPr/>
      </p:nvGrpSpPr>
      <p:grpSpPr/>
      <p:sp>
        <p:nvSpPr>
          <p:cNvPr id="8195" name="Text Box 4"/>
          <p:cNvSpPr txBox="1">
            <a:spLocks noChangeArrowheads="1"/>
          </p:cNvSpPr>
          <p:nvPr/>
        </p:nvSpPr>
        <p:spPr bwMode="auto">
          <a:xfrm>
            <a:off x="2195830" y="620395"/>
            <a:ext cx="393636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ro-RO" sz="4400" b="1" i="0" u="none" strike="noStrike" kern="1200" cap="none" spc="0" normalizeH="0" baseline="0" noProof="0" dirty="0" smtClean="0">
                <a:ln>
                  <a:noFill/>
                </a:ln>
                <a:solidFill>
                  <a:schemeClr val="accent6"/>
                </a:solidFill>
                <a:effectLst/>
                <a:uLnTx/>
                <a:uFillTx/>
                <a:latin typeface="Gabriola" panose="04040605051002020D02" pitchFamily="82" charset="0"/>
                <a:ea typeface="+mn-ea"/>
                <a:cs typeface="+mn-cs"/>
              </a:rPr>
              <a:t>BULLYING?</a:t>
            </a:r>
            <a:endParaRPr kumimoji="0" lang="en-US" altLang="ro-RO" sz="4400" b="1" i="0" u="none" strike="noStrike" kern="1200" cap="none" spc="0" normalizeH="0" baseline="0" noProof="0" dirty="0" smtClean="0">
              <a:ln>
                <a:noFill/>
              </a:ln>
              <a:solidFill>
                <a:schemeClr val="accent6"/>
              </a:solidFill>
              <a:effectLst/>
              <a:uLnTx/>
              <a:uFillTx/>
              <a:latin typeface="Gabriola" panose="04040605051002020D02" pitchFamily="82" charset="0"/>
              <a:ea typeface="+mn-ea"/>
              <a:cs typeface="+mn-cs"/>
            </a:endParaRPr>
          </a:p>
        </p:txBody>
      </p:sp>
      <p:sp>
        <p:nvSpPr>
          <p:cNvPr id="2055" name="Text Box 7"/>
          <p:cNvSpPr txBox="1"/>
          <p:nvPr/>
        </p:nvSpPr>
        <p:spPr>
          <a:xfrm>
            <a:off x="333375" y="5445125"/>
            <a:ext cx="8199438" cy="523875"/>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ctr" defTabSz="914400">
              <a:spcBef>
                <a:spcPct val="0"/>
              </a:spcBef>
              <a:buClrTx/>
              <a:buSzTx/>
              <a:buFontTx/>
              <a:buNone/>
            </a:pPr>
            <a:endParaRPr lang="en-US" altLang="en-US" sz="2800" dirty="0">
              <a:solidFill>
                <a:schemeClr val="tx1"/>
              </a:solidFill>
              <a:latin typeface="Times New Roman" panose="02020603050405020304" pitchFamily="18" charset="0"/>
            </a:endParaRPr>
          </a:p>
        </p:txBody>
      </p:sp>
      <p:sp>
        <p:nvSpPr>
          <p:cNvPr id="24581" name="Rectangle 1"/>
          <p:cNvSpPr/>
          <p:nvPr/>
        </p:nvSpPr>
        <p:spPr>
          <a:xfrm rot="-10800000" flipV="1">
            <a:off x="2306638" y="3449638"/>
            <a:ext cx="4575175" cy="2676525"/>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r>
              <a:rPr lang="en-US" altLang="en-US" sz="2400" dirty="0">
                <a:solidFill>
                  <a:schemeClr val="tx1"/>
                </a:solidFill>
                <a:latin typeface="Times New Roman" panose="02020603050405020304" pitchFamily="18" charset="0"/>
              </a:rPr>
              <a:t>PROF. </a:t>
            </a:r>
            <a:r>
              <a:rPr lang="ro-RO" altLang="en-US" sz="24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LIVEZEANU VASILICA</a:t>
            </a: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r>
              <a:rPr lang="ro-RO" altLang="en-US" sz="2400" dirty="0">
                <a:solidFill>
                  <a:schemeClr val="tx1"/>
                </a:solidFill>
                <a:latin typeface="Times New Roman" panose="02020603050405020304" pitchFamily="18" charset="0"/>
              </a:rPr>
              <a:t>PROF.</a:t>
            </a:r>
            <a:r>
              <a:rPr lang="en-US" altLang="en-US" sz="2400" dirty="0">
                <a:solidFill>
                  <a:schemeClr val="tx1"/>
                </a:solidFill>
                <a:latin typeface="Times New Roman" panose="02020603050405020304" pitchFamily="18" charset="0"/>
              </a:rPr>
              <a:t>   UNGUREANU IULIANA</a:t>
            </a:r>
            <a:endParaRPr lang="en-US" altLang="en-US" sz="2400" dirty="0">
              <a:solidFill>
                <a:schemeClr val="tx1"/>
              </a:solidFill>
              <a:latin typeface="Times New Roman" panose="02020603050405020304" pitchFamily="18" charset="0"/>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757" y="1412771"/>
            <a:ext cx="6262278" cy="33123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iterate type="lt">
                                    <p:tmPct val="100000"/>
                                  </p:iterate>
                                  <p:childTnLst>
                                    <p:set>
                                      <p:cBhvr>
                                        <p:cTn id="6" dur="1" fill="hold">
                                          <p:stCondLst>
                                            <p:cond delay="0"/>
                                          </p:stCondLst>
                                        </p:cTn>
                                        <p:tgtEl>
                                          <p:spTgt spid="2055">
                                            <p:txEl>
                                              <p:charRg st="0" end="1"/>
                                            </p:txEl>
                                          </p:spTgt>
                                        </p:tgtEl>
                                        <p:attrNameLst>
                                          <p:attrName>style.visibility</p:attrName>
                                        </p:attrNameLst>
                                      </p:cBhvr>
                                      <p:to>
                                        <p:strVal val="visible"/>
                                      </p:to>
                                    </p:set>
                                    <p:animEffect transition="in" filter="wipe(up)">
                                      <p:cBhvr>
                                        <p:cTn id="7" dur="75"/>
                                        <p:tgtEl>
                                          <p:spTgt spid="2055">
                                            <p:txEl>
                                              <p:charRg st="0"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59385" y="20955"/>
            <a:ext cx="5312410" cy="4685665"/>
          </a:xfrm>
          <a:prstGeom prst="rect">
            <a:avLst/>
          </a:prstGeom>
        </p:spPr>
      </p:pic>
      <p:sp>
        <p:nvSpPr>
          <p:cNvPr id="5" name="Text Box 4"/>
          <p:cNvSpPr txBox="1"/>
          <p:nvPr/>
        </p:nvSpPr>
        <p:spPr>
          <a:xfrm>
            <a:off x="5471795" y="116205"/>
            <a:ext cx="3635375" cy="5692775"/>
          </a:xfrm>
          <a:prstGeom prst="rect">
            <a:avLst/>
          </a:prstGeom>
          <a:noFill/>
        </p:spPr>
        <p:txBody>
          <a:bodyPr wrap="square" rtlCol="0" anchor="t">
            <a:spAutoFit/>
          </a:bodyPr>
          <a:p>
            <a:r>
              <a:rPr lang="en-US" b="1"/>
              <a:t>Rol Atitudini/reacții</a:t>
            </a:r>
            <a:endParaRPr lang="en-US" b="1"/>
          </a:p>
          <a:p>
            <a:r>
              <a:rPr lang="en-US" sz="2000"/>
              <a:t>A. își dorește, inițiază, este lider</a:t>
            </a:r>
            <a:endParaRPr lang="en-US" sz="2000"/>
          </a:p>
          <a:p>
            <a:r>
              <a:rPr lang="en-US" sz="2000"/>
              <a:t>B. îi place, ia parte, dar nu inițiază</a:t>
            </a:r>
            <a:endParaRPr lang="en-US" sz="2000"/>
          </a:p>
          <a:p>
            <a:r>
              <a:rPr lang="en-US" sz="2000"/>
              <a:t>C. râde, pune în evidență, nu se alătură</a:t>
            </a:r>
            <a:endParaRPr lang="en-US" sz="2000"/>
          </a:p>
          <a:p>
            <a:r>
              <a:rPr lang="en-US" sz="2000"/>
              <a:t>D. îi place, dar nu manifestă nimic </a:t>
            </a:r>
            <a:endParaRPr lang="en-US" sz="2000"/>
          </a:p>
          <a:p>
            <a:r>
              <a:rPr lang="en-US" sz="2000"/>
              <a:t>exterior</a:t>
            </a:r>
            <a:endParaRPr lang="en-US" sz="2000"/>
          </a:p>
          <a:p>
            <a:r>
              <a:rPr lang="en-US" sz="2000"/>
              <a:t>E. nu se implică de nicio parte</a:t>
            </a:r>
            <a:endParaRPr lang="en-US" sz="2000"/>
          </a:p>
          <a:p>
            <a:r>
              <a:rPr lang="en-US" sz="2000"/>
              <a:t>F. nu îi place, crede că H. ar trebui ajutat, </a:t>
            </a:r>
            <a:endParaRPr lang="en-US" sz="2000"/>
          </a:p>
          <a:p>
            <a:r>
              <a:rPr lang="en-US" sz="2000"/>
              <a:t>nu face nimic</a:t>
            </a:r>
            <a:endParaRPr lang="en-US" sz="2000"/>
          </a:p>
          <a:p>
            <a:r>
              <a:rPr lang="en-US" sz="2000"/>
              <a:t>G. nu îi place și face ceva pentru a-l ajuta </a:t>
            </a:r>
            <a:endParaRPr lang="en-US" sz="2000"/>
          </a:p>
          <a:p>
            <a:r>
              <a:rPr lang="en-US" sz="2000"/>
              <a:t>pe H.</a:t>
            </a:r>
            <a:endParaRPr lang="en-US" sz="2000"/>
          </a:p>
          <a:p>
            <a:r>
              <a:rPr lang="en-US" sz="2000"/>
              <a:t>H. este ținta comportamentelor de bullying</a:t>
            </a:r>
            <a:endParaRPr lang="en-US" sz="2000"/>
          </a:p>
        </p:txBody>
      </p:sp>
      <p:sp>
        <p:nvSpPr>
          <p:cNvPr id="6" name="Text Box 5"/>
          <p:cNvSpPr txBox="1"/>
          <p:nvPr/>
        </p:nvSpPr>
        <p:spPr>
          <a:xfrm>
            <a:off x="4140200" y="6309360"/>
            <a:ext cx="2955925" cy="306705"/>
          </a:xfrm>
          <a:prstGeom prst="rect">
            <a:avLst/>
          </a:prstGeom>
          <a:noFill/>
        </p:spPr>
        <p:txBody>
          <a:bodyPr wrap="none" rtlCol="0">
            <a:spAutoFit/>
          </a:bodyPr>
          <a:p>
            <a:r>
              <a:rPr lang="en-US" sz="1400"/>
              <a:t>notat in sens invers acelor de ceasornic</a:t>
            </a:r>
            <a:endParaRPr lang="en-US" sz="1400"/>
          </a:p>
        </p:txBody>
      </p:sp>
    </p:spTree>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Ce pot face martorii </a:t>
            </a:r>
            <a:br>
              <a:rPr lang="en-US"/>
            </a:br>
            <a:r>
              <a:rPr lang="en-US"/>
              <a:t>(rolurile B-G)</a:t>
            </a:r>
            <a:endParaRPr lang="en-US"/>
          </a:p>
        </p:txBody>
      </p:sp>
      <p:sp>
        <p:nvSpPr>
          <p:cNvPr id="6" name="Rectangles 5"/>
          <p:cNvSpPr/>
          <p:nvPr/>
        </p:nvSpPr>
        <p:spPr>
          <a:xfrm>
            <a:off x="608965" y="2061845"/>
            <a:ext cx="1637665" cy="18789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a:t>Nu îi </a:t>
            </a:r>
            <a:endParaRPr lang="en-US"/>
          </a:p>
          <a:p>
            <a:pPr algn="ctr"/>
            <a:r>
              <a:rPr lang="en-US"/>
              <a:t>susțin pe </a:t>
            </a:r>
            <a:endParaRPr lang="en-US"/>
          </a:p>
          <a:p>
            <a:pPr algn="ctr"/>
            <a:r>
              <a:rPr lang="en-US"/>
              <a:t>cei în rol </a:t>
            </a:r>
            <a:endParaRPr lang="en-US"/>
          </a:p>
          <a:p>
            <a:pPr algn="ctr"/>
            <a:r>
              <a:rPr lang="en-US"/>
              <a:t>de </a:t>
            </a:r>
            <a:endParaRPr lang="en-US"/>
          </a:p>
          <a:p>
            <a:pPr algn="ctr"/>
            <a:r>
              <a:rPr lang="en-US"/>
              <a:t>agresor</a:t>
            </a:r>
            <a:endParaRPr lang="en-US"/>
          </a:p>
        </p:txBody>
      </p:sp>
      <p:sp>
        <p:nvSpPr>
          <p:cNvPr id="7" name="Rectangles 6"/>
          <p:cNvSpPr/>
          <p:nvPr/>
        </p:nvSpPr>
        <p:spPr>
          <a:xfrm>
            <a:off x="2484120" y="2061845"/>
            <a:ext cx="1474470" cy="18522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a:t>Aleg să </a:t>
            </a:r>
            <a:endParaRPr lang="en-US"/>
          </a:p>
          <a:p>
            <a:pPr algn="ctr"/>
            <a:r>
              <a:rPr lang="en-US"/>
              <a:t>nu repete </a:t>
            </a:r>
            <a:endParaRPr lang="en-US"/>
          </a:p>
          <a:p>
            <a:pPr algn="ctr"/>
            <a:r>
              <a:rPr lang="en-US"/>
              <a:t>bârfele</a:t>
            </a:r>
            <a:endParaRPr lang="en-US"/>
          </a:p>
        </p:txBody>
      </p:sp>
      <p:sp>
        <p:nvSpPr>
          <p:cNvPr id="8" name="Rectangles 7"/>
          <p:cNvSpPr/>
          <p:nvPr/>
        </p:nvSpPr>
        <p:spPr>
          <a:xfrm>
            <a:off x="4155440" y="2062480"/>
            <a:ext cx="1951355" cy="18522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a:t>Îl susțin în </a:t>
            </a:r>
            <a:endParaRPr lang="en-US"/>
          </a:p>
          <a:p>
            <a:pPr algn="ctr"/>
            <a:r>
              <a:rPr lang="en-US"/>
              <a:t>privat pe </a:t>
            </a:r>
            <a:endParaRPr lang="en-US"/>
          </a:p>
          <a:p>
            <a:pPr algn="ctr"/>
            <a:r>
              <a:rPr lang="en-US"/>
              <a:t>cel din </a:t>
            </a:r>
            <a:endParaRPr lang="en-US"/>
          </a:p>
          <a:p>
            <a:pPr algn="ctr"/>
            <a:r>
              <a:rPr lang="en-US"/>
              <a:t>rolul de </a:t>
            </a:r>
            <a:endParaRPr lang="en-US"/>
          </a:p>
          <a:p>
            <a:pPr algn="ctr"/>
            <a:r>
              <a:rPr lang="en-US"/>
              <a:t>victimă</a:t>
            </a:r>
            <a:endParaRPr lang="en-US"/>
          </a:p>
        </p:txBody>
      </p:sp>
      <p:sp>
        <p:nvSpPr>
          <p:cNvPr id="9" name="Rectangles 8"/>
          <p:cNvSpPr/>
          <p:nvPr/>
        </p:nvSpPr>
        <p:spPr>
          <a:xfrm>
            <a:off x="6304280" y="2032635"/>
            <a:ext cx="1603375" cy="188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Anun</a:t>
            </a:r>
            <a:r>
              <a:rPr lang="ro-RO"/>
              <a:t>ță un adult</a:t>
            </a:r>
            <a:endParaRPr lang="ro-RO"/>
          </a:p>
        </p:txBody>
      </p:sp>
      <p:sp>
        <p:nvSpPr>
          <p:cNvPr id="10" name="Rectangles 9"/>
          <p:cNvSpPr/>
          <p:nvPr/>
        </p:nvSpPr>
        <p:spPr>
          <a:xfrm>
            <a:off x="467995" y="4114800"/>
            <a:ext cx="1696720" cy="2609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Vorbesc </a:t>
            </a:r>
            <a:endParaRPr lang="en-US"/>
          </a:p>
          <a:p>
            <a:pPr algn="ctr"/>
            <a:r>
              <a:rPr lang="en-US"/>
              <a:t>cu cel </a:t>
            </a:r>
            <a:endParaRPr lang="en-US"/>
          </a:p>
          <a:p>
            <a:pPr algn="ctr"/>
            <a:r>
              <a:rPr lang="en-US"/>
              <a:t>care intră </a:t>
            </a:r>
            <a:endParaRPr lang="en-US"/>
          </a:p>
          <a:p>
            <a:pPr algn="ctr"/>
            <a:r>
              <a:rPr lang="en-US"/>
              <a:t>în rol de </a:t>
            </a:r>
            <a:endParaRPr lang="en-US"/>
          </a:p>
          <a:p>
            <a:pPr algn="ctr"/>
            <a:r>
              <a:rPr lang="en-US"/>
              <a:t>agresor în</a:t>
            </a:r>
            <a:r>
              <a:rPr lang="ro-RO" altLang="en-US"/>
              <a:t> privat</a:t>
            </a:r>
            <a:endParaRPr lang="ro-RO" altLang="en-US"/>
          </a:p>
        </p:txBody>
      </p:sp>
      <p:sp>
        <p:nvSpPr>
          <p:cNvPr id="11" name="Rectangles 10"/>
          <p:cNvSpPr/>
          <p:nvPr/>
        </p:nvSpPr>
        <p:spPr>
          <a:xfrm>
            <a:off x="2385695" y="4046220"/>
            <a:ext cx="2277110" cy="26530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t>Susține pe </a:t>
            </a:r>
            <a:endParaRPr lang="en-US"/>
          </a:p>
          <a:p>
            <a:pPr algn="ctr"/>
            <a:r>
              <a:rPr lang="en-US"/>
              <a:t>cel în rol de </a:t>
            </a:r>
            <a:endParaRPr lang="en-US"/>
          </a:p>
          <a:p>
            <a:pPr algn="ctr"/>
            <a:r>
              <a:rPr lang="en-US"/>
              <a:t>victimă în </a:t>
            </a:r>
            <a:endParaRPr lang="en-US"/>
          </a:p>
          <a:p>
            <a:pPr algn="ctr"/>
            <a:r>
              <a:rPr lang="en-US"/>
              <a:t>public</a:t>
            </a:r>
            <a:endParaRPr lang="en-US"/>
          </a:p>
          <a:p>
            <a:pPr algn="ctr"/>
            <a:endParaRPr lang="en-US"/>
          </a:p>
        </p:txBody>
      </p:sp>
      <p:sp>
        <p:nvSpPr>
          <p:cNvPr id="12" name="Rectangles 11"/>
          <p:cNvSpPr/>
          <p:nvPr/>
        </p:nvSpPr>
        <p:spPr>
          <a:xfrm>
            <a:off x="5010785" y="4129405"/>
            <a:ext cx="2514600" cy="25692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ro-RO" altLang="en-US"/>
              <a:t>Îl confruntă </a:t>
            </a:r>
            <a:endParaRPr lang="ro-RO" altLang="en-US"/>
          </a:p>
          <a:p>
            <a:pPr algn="ctr"/>
            <a:r>
              <a:rPr lang="ro-RO" altLang="en-US"/>
              <a:t>pe cel care </a:t>
            </a:r>
            <a:endParaRPr lang="ro-RO" altLang="en-US"/>
          </a:p>
          <a:p>
            <a:pPr algn="ctr"/>
            <a:r>
              <a:rPr lang="ro-RO" altLang="en-US"/>
              <a:t>intră în rolul </a:t>
            </a:r>
            <a:endParaRPr lang="ro-RO" altLang="en-US"/>
          </a:p>
          <a:p>
            <a:pPr algn="ctr"/>
            <a:r>
              <a:rPr lang="ro-RO" altLang="en-US"/>
              <a:t>de agresor</a:t>
            </a:r>
            <a:endParaRPr lang="ro-RO" altLang="en-US"/>
          </a:p>
        </p:txBody>
      </p:sp>
      <p:cxnSp>
        <p:nvCxnSpPr>
          <p:cNvPr id="13" name="Straight Arrow Connector 12"/>
          <p:cNvCxnSpPr/>
          <p:nvPr/>
        </p:nvCxnSpPr>
        <p:spPr>
          <a:xfrm>
            <a:off x="613410" y="1899285"/>
            <a:ext cx="8207375" cy="17145"/>
          </a:xfrm>
          <a:prstGeom prst="straightConnector1">
            <a:avLst/>
          </a:prstGeom>
          <a:ln>
            <a:tailEnd type="arrow" w="med" len="med"/>
          </a:ln>
        </p:spPr>
        <p:style>
          <a:lnRef idx="1">
            <a:schemeClr val="accent5"/>
          </a:lnRef>
          <a:fillRef idx="0">
            <a:schemeClr val="accent5"/>
          </a:fillRef>
          <a:effectRef idx="0">
            <a:schemeClr val="accent5"/>
          </a:effectRef>
          <a:fontRef idx="minor">
            <a:schemeClr val="tx1"/>
          </a:fontRef>
        </p:style>
      </p:cxnSp>
      <p:sp>
        <p:nvSpPr>
          <p:cNvPr id="14" name="Rectangles 13"/>
          <p:cNvSpPr/>
          <p:nvPr/>
        </p:nvSpPr>
        <p:spPr>
          <a:xfrm>
            <a:off x="755650" y="1844675"/>
            <a:ext cx="3773170" cy="18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ro-RO" altLang="en-US"/>
              <a:t>risc scăzut</a:t>
            </a:r>
            <a:endParaRPr lang="ro-RO" altLang="en-US"/>
          </a:p>
        </p:txBody>
      </p:sp>
      <p:sp>
        <p:nvSpPr>
          <p:cNvPr id="15" name="Rectangles 14"/>
          <p:cNvSpPr/>
          <p:nvPr/>
        </p:nvSpPr>
        <p:spPr>
          <a:xfrm>
            <a:off x="6372225" y="1643380"/>
            <a:ext cx="2536825" cy="2432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ro-RO" altLang="en-US"/>
              <a:t>risc crescut</a:t>
            </a:r>
            <a:endParaRPr lang="ro-RO" altLang="en-US"/>
          </a:p>
        </p:txBody>
      </p:sp>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23850" y="116205"/>
            <a:ext cx="8715375" cy="6123940"/>
          </a:xfrm>
          <a:prstGeom prst="rect">
            <a:avLst/>
          </a:prstGeom>
          <a:noFill/>
        </p:spPr>
        <p:txBody>
          <a:bodyPr wrap="square" rtlCol="0" anchor="t">
            <a:spAutoFit/>
          </a:bodyPr>
          <a:p>
            <a:r>
              <a:rPr lang="en-US" b="1"/>
              <a:t> Reguli la nivel de școală/clasă referitoare la bullying. </a:t>
            </a:r>
            <a:r>
              <a:rPr lang="en-US"/>
              <a:t>Exemplu reguli propuse în programul Olweus:</a:t>
            </a:r>
            <a:endParaRPr lang="en-US"/>
          </a:p>
          <a:p>
            <a:endParaRPr lang="en-US"/>
          </a:p>
          <a:p>
            <a:r>
              <a:rPr lang="en-US" sz="3200" b="1"/>
              <a:t>1. Nu ne implicăm în acțiuni de bullying</a:t>
            </a:r>
            <a:endParaRPr lang="en-US" sz="3200" b="1"/>
          </a:p>
          <a:p>
            <a:r>
              <a:rPr lang="en-US" sz="3200" b="1"/>
              <a:t>2. Ajutăm colegii care intră în rol de victimă</a:t>
            </a:r>
            <a:endParaRPr lang="en-US" sz="3200" b="1"/>
          </a:p>
          <a:p>
            <a:r>
              <a:rPr lang="en-US" sz="3200" b="1"/>
              <a:t>3. Includem colegii care sunt excluși</a:t>
            </a:r>
            <a:endParaRPr lang="en-US" sz="3200" b="1"/>
          </a:p>
          <a:p>
            <a:r>
              <a:rPr lang="en-US" sz="3200" b="1"/>
              <a:t>4. Dacă știm că o persoană este în rol de victimă, anunțăm un adult la școală și acasă</a:t>
            </a:r>
            <a:endParaRPr lang="en-US" sz="3200" b="1"/>
          </a:p>
          <a:p>
            <a:r>
              <a:rPr lang="en-US" sz="3200"/>
              <a:t> ● </a:t>
            </a:r>
            <a:r>
              <a:rPr lang="en-US" sz="3200" b="1"/>
              <a:t>Dezvoltarea empatiei în rândul elevilor</a:t>
            </a:r>
            <a:endParaRPr lang="en-US" sz="3200" b="1"/>
          </a:p>
          <a:p>
            <a:r>
              <a:rPr lang="en-US" sz="3200"/>
              <a:t>● </a:t>
            </a:r>
            <a:r>
              <a:rPr lang="en-US" sz="3200" b="1"/>
              <a:t>Cultura clasei axată pe construirea relațiilor de calitate</a:t>
            </a:r>
            <a:r>
              <a:rPr lang="en-US" sz="3200"/>
              <a:t> (viziune și obiective comune, activități de conectare regulate, activități de voluntariat împreună)</a:t>
            </a:r>
            <a:endParaRPr lang="en-US" sz="3200"/>
          </a:p>
        </p:txBody>
      </p:sp>
    </p:spTree>
  </p:cSld>
  <p:clrMapOvr>
    <a:masterClrMapping/>
  </p:clrMapOvr>
  <p:transition spd="slow">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52095" y="1052830"/>
            <a:ext cx="8300085" cy="5262245"/>
          </a:xfrm>
          <a:prstGeom prst="rect">
            <a:avLst/>
          </a:prstGeom>
          <a:noFill/>
        </p:spPr>
        <p:txBody>
          <a:bodyPr wrap="square" rtlCol="0" anchor="t">
            <a:spAutoFit/>
          </a:bodyPr>
          <a:p>
            <a:pPr marL="0" lvl="0" indent="0" defTabSz="914400">
              <a:spcBef>
                <a:spcPct val="0"/>
              </a:spcBef>
              <a:buClrTx/>
              <a:buSzTx/>
              <a:buFontTx/>
              <a:buNone/>
            </a:pPr>
            <a:r>
              <a:rPr lang="ro-RO" altLang="en-US" b="1" dirty="0">
                <a:solidFill>
                  <a:srgbClr val="FF0000"/>
                </a:solidFill>
                <a:latin typeface="Arial Narrow" pitchFamily="34" charset="0"/>
                <a:cs typeface="Times New Roman" panose="02020603050405020304" pitchFamily="18" charset="0"/>
                <a:sym typeface="+mn-ea"/>
              </a:rPr>
              <a:t>În mare măsură, se pot evita manifestarile de violenţă prin:</a:t>
            </a:r>
            <a:r>
              <a:rPr lang="ro-RO" altLang="en-US" dirty="0">
                <a:solidFill>
                  <a:srgbClr val="FF0000"/>
                </a:solidFill>
                <a:latin typeface="Arial Narrow" pitchFamily="34" charset="0"/>
                <a:cs typeface="Times New Roman" panose="02020603050405020304" pitchFamily="18" charset="0"/>
                <a:sym typeface="+mn-ea"/>
              </a:rPr>
              <a:t> </a:t>
            </a:r>
            <a:endParaRPr lang="ro-RO" altLang="en-US" dirty="0">
              <a:solidFill>
                <a:srgbClr val="FF0000"/>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Educarea auto-controlului</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Conştientizarea trăsăturilor personalităţii proprii şi corectarea lor: impulsivitate, reactivitate</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Renunţarea la vicii– consum de tutun, alcool (excitanţi ai SNC)</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Abilitatea de comunicare</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Rezolvarea de conflicte</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Controlul frustrărilor, insatisfacţiei în viaţă</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Îmbunătăţirea imaginii de sine prin investiţia în dezvoltare personală</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Aspiratii si renuntari</a:t>
            </a:r>
            <a:endParaRPr lang="ro-RO" altLang="en-US" dirty="0">
              <a:solidFill>
                <a:schemeClr val="tx1"/>
              </a:solidFill>
              <a:latin typeface="Arial Narrow" pitchFamily="34" charset="0"/>
            </a:endParaRPr>
          </a:p>
          <a:p>
            <a:pPr marL="0" lvl="0" indent="0" defTabSz="914400">
              <a:spcBef>
                <a:spcPct val="0"/>
              </a:spcBef>
              <a:buClrTx/>
              <a:buSzTx/>
              <a:buFont typeface="Wingdings" panose="05000000000000000000" pitchFamily="2" charset="2"/>
              <a:buChar char="ü"/>
            </a:pPr>
            <a:r>
              <a:rPr lang="ro-RO" altLang="en-US" b="1" dirty="0">
                <a:solidFill>
                  <a:srgbClr val="000000"/>
                </a:solidFill>
                <a:latin typeface="Arial Narrow" pitchFamily="34" charset="0"/>
                <a:cs typeface="Times New Roman" panose="02020603050405020304" pitchFamily="18" charset="0"/>
                <a:sym typeface="+mn-ea"/>
              </a:rPr>
              <a:t>Cultura dialogului</a:t>
            </a:r>
            <a:endParaRPr lang="en-US"/>
          </a:p>
        </p:txBody>
      </p:sp>
    </p:spTree>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idx="1"/>
          </p:nvPr>
        </p:nvSpPr>
        <p:spPr>
          <a:xfrm>
            <a:off x="684213" y="188913"/>
            <a:ext cx="8137525" cy="6911975"/>
          </a:xfrm>
        </p:spPr>
        <p:txBody>
          <a:bodyPr vert="horz" wrap="square" lIns="91440" tIns="45720" rIns="91440" bIns="45720" numCol="1" rtlCol="0" anchor="t" anchorCtr="0" compatLnSpc="1"/>
          <a:p>
            <a:pPr eaLnBrk="1" hangingPunct="1">
              <a:lnSpc>
                <a:spcPct val="70000"/>
              </a:lnSpc>
            </a:pPr>
            <a:endParaRPr lang="ro-RO" altLang="en-US" sz="3300" i="1" dirty="0">
              <a:solidFill>
                <a:srgbClr val="595959"/>
              </a:solidFill>
              <a:latin typeface="Comic Sans MS" panose="030F0702030302020204" pitchFamily="66" charset="0"/>
            </a:endParaRPr>
          </a:p>
          <a:p>
            <a:pPr algn="just" eaLnBrk="1" hangingPunct="1">
              <a:lnSpc>
                <a:spcPct val="70000"/>
              </a:lnSpc>
            </a:pPr>
            <a:r>
              <a:rPr lang="ro-RO" altLang="en-US" sz="3200" b="1" i="1" dirty="0">
                <a:solidFill>
                  <a:srgbClr val="595959"/>
                </a:solidFill>
                <a:latin typeface="Times New Roman" panose="02020603050405020304" pitchFamily="18" charset="0"/>
                <a:cs typeface="Times New Roman" panose="02020603050405020304" pitchFamily="18" charset="0"/>
              </a:rPr>
              <a:t>A lupta contra violenţei şcolare înseamnă a ameliora calitatea relaţiilor şi a comunicării între toate persoanele angrenate în actul educaţional</a:t>
            </a:r>
            <a:r>
              <a:rPr lang="ro-RO" altLang="en-US" sz="3200" b="1" dirty="0">
                <a:solidFill>
                  <a:srgbClr val="595959"/>
                </a:solidFill>
                <a:latin typeface="Times New Roman" panose="02020603050405020304" pitchFamily="18" charset="0"/>
                <a:cs typeface="Times New Roman" panose="02020603050405020304" pitchFamily="18" charset="0"/>
              </a:rPr>
              <a:t>.</a:t>
            </a:r>
            <a:endParaRPr lang="ro-RO" altLang="en-US" sz="3200" b="1" dirty="0">
              <a:solidFill>
                <a:srgbClr val="595959"/>
              </a:solidFill>
              <a:latin typeface="Times New Roman" panose="02020603050405020304" pitchFamily="18" charset="0"/>
              <a:cs typeface="Times New Roman" panose="02020603050405020304" pitchFamily="18" charset="0"/>
            </a:endParaRPr>
          </a:p>
          <a:p>
            <a:pPr eaLnBrk="1" hangingPunct="1">
              <a:lnSpc>
                <a:spcPct val="70000"/>
              </a:lnSpc>
              <a:buFont typeface="Wingdings 2" pitchFamily="18" charset="2"/>
              <a:buNone/>
            </a:pPr>
            <a:r>
              <a:rPr lang="ro-RO" altLang="en-US" sz="3200" b="1" dirty="0">
                <a:solidFill>
                  <a:srgbClr val="595959"/>
                </a:solidFill>
                <a:latin typeface="Times New Roman" panose="02020603050405020304" pitchFamily="18" charset="0"/>
                <a:cs typeface="Times New Roman" panose="02020603050405020304" pitchFamily="18" charset="0"/>
              </a:rPr>
              <a:t>			</a:t>
            </a:r>
            <a:r>
              <a:rPr lang="en-US" altLang="en-US" sz="3200" b="1" dirty="0">
                <a:solidFill>
                  <a:srgbClr val="595959"/>
                </a:solidFill>
                <a:latin typeface="Times New Roman" panose="02020603050405020304" pitchFamily="18" charset="0"/>
                <a:cs typeface="Times New Roman" panose="02020603050405020304" pitchFamily="18" charset="0"/>
              </a:rPr>
              <a:t>         </a:t>
            </a:r>
            <a:r>
              <a:rPr lang="en-GB" altLang="en-US" sz="3200" i="1" dirty="0">
                <a:solidFill>
                  <a:srgbClr val="595959"/>
                </a:solidFill>
                <a:latin typeface="Times New Roman" panose="02020603050405020304" pitchFamily="18" charset="0"/>
                <a:cs typeface="Times New Roman" panose="02020603050405020304" pitchFamily="18" charset="0"/>
              </a:rPr>
              <a:t> </a:t>
            </a:r>
            <a:r>
              <a:rPr lang="ro-RO" altLang="en-US" sz="3200" i="1" dirty="0">
                <a:solidFill>
                  <a:srgbClr val="595959"/>
                </a:solidFill>
                <a:latin typeface="Times New Roman" panose="02020603050405020304" pitchFamily="18" charset="0"/>
                <a:cs typeface="Times New Roman" panose="02020603050405020304" pitchFamily="18" charset="0"/>
              </a:rPr>
              <a:t>Dardel Jaouadi, psiholog şi </a:t>
            </a:r>
            <a:endParaRPr lang="en-US" altLang="en-US" sz="3200" i="1" dirty="0">
              <a:solidFill>
                <a:srgbClr val="595959"/>
              </a:solidFill>
              <a:latin typeface="Times New Roman" panose="02020603050405020304" pitchFamily="18" charset="0"/>
              <a:cs typeface="Times New Roman" panose="02020603050405020304" pitchFamily="18" charset="0"/>
            </a:endParaRPr>
          </a:p>
          <a:p>
            <a:pPr eaLnBrk="1" hangingPunct="1">
              <a:lnSpc>
                <a:spcPct val="70000"/>
              </a:lnSpc>
              <a:buFont typeface="Wingdings 2" pitchFamily="18" charset="2"/>
              <a:buNone/>
            </a:pPr>
            <a:r>
              <a:rPr lang="en-US" altLang="en-US" sz="3200" i="1" dirty="0">
                <a:solidFill>
                  <a:srgbClr val="595959"/>
                </a:solidFill>
                <a:latin typeface="Times New Roman" panose="02020603050405020304" pitchFamily="18" charset="0"/>
                <a:cs typeface="Times New Roman" panose="02020603050405020304" pitchFamily="18" charset="0"/>
              </a:rPr>
              <a:t>                                                    </a:t>
            </a:r>
            <a:r>
              <a:rPr lang="ro-RO" altLang="en-US" sz="3200" i="1" dirty="0">
                <a:solidFill>
                  <a:srgbClr val="595959"/>
                </a:solidFill>
                <a:latin typeface="Times New Roman" panose="02020603050405020304" pitchFamily="18" charset="0"/>
                <a:cs typeface="Times New Roman" panose="02020603050405020304" pitchFamily="18" charset="0"/>
              </a:rPr>
              <a:t>psihoterapeut</a:t>
            </a:r>
            <a:endParaRPr lang="en-GB" altLang="en-US" sz="3200" i="1" dirty="0">
              <a:solidFill>
                <a:srgbClr val="595959"/>
              </a:solidFill>
              <a:latin typeface="Times New Roman" panose="02020603050405020304" pitchFamily="18" charset="0"/>
              <a:cs typeface="Times New Roman" panose="02020603050405020304" pitchFamily="18" charset="0"/>
            </a:endParaRPr>
          </a:p>
          <a:p>
            <a:pPr eaLnBrk="1" hangingPunct="1">
              <a:lnSpc>
                <a:spcPct val="50000"/>
              </a:lnSpc>
              <a:buFont typeface="Wingdings 3" pitchFamily="18" charset="2"/>
              <a:buChar char=""/>
            </a:pPr>
            <a:endParaRPr lang="ro-RO" altLang="en-US" sz="3200" b="1" u="sng" dirty="0">
              <a:solidFill>
                <a:srgbClr val="595959"/>
              </a:solidFill>
              <a:latin typeface="Times New Roman" panose="02020603050405020304" pitchFamily="18" charset="0"/>
              <a:cs typeface="Times New Roman" panose="02020603050405020304" pitchFamily="18" charset="0"/>
            </a:endParaRPr>
          </a:p>
          <a:p>
            <a:pPr eaLnBrk="1" hangingPunct="1">
              <a:lnSpc>
                <a:spcPct val="50000"/>
              </a:lnSpc>
              <a:buFont typeface="Arial" panose="020B0604020202020204" pitchFamily="34" charset="0"/>
              <a:buNone/>
            </a:pPr>
            <a:endParaRPr lang="ro-RO" altLang="en-US" sz="3200" b="1" u="sng" dirty="0">
              <a:solidFill>
                <a:srgbClr val="595959"/>
              </a:solidFill>
              <a:latin typeface="Times New Roman" panose="02020603050405020304" pitchFamily="18" charset="0"/>
              <a:cs typeface="Times New Roman" panose="02020603050405020304" pitchFamily="18" charset="0"/>
            </a:endParaRPr>
          </a:p>
          <a:p>
            <a:pPr eaLnBrk="1" hangingPunct="1">
              <a:lnSpc>
                <a:spcPct val="50000"/>
              </a:lnSpc>
              <a:buFont typeface="Wingdings 3" pitchFamily="18" charset="2"/>
              <a:buChar char=""/>
            </a:pPr>
            <a:endParaRPr lang="es-PE" altLang="en-US" sz="3200" b="1" u="sng" dirty="0">
              <a:solidFill>
                <a:srgbClr val="595959"/>
              </a:solidFill>
              <a:latin typeface="Times New Roman" panose="02020603050405020304" pitchFamily="18" charset="0"/>
              <a:cs typeface="Times New Roman" panose="02020603050405020304" pitchFamily="18" charset="0"/>
            </a:endParaRPr>
          </a:p>
          <a:p>
            <a:pPr algn="just" eaLnBrk="1" hangingPunct="1">
              <a:lnSpc>
                <a:spcPct val="70000"/>
              </a:lnSpc>
              <a:buFont typeface="Wingdings 3" pitchFamily="18" charset="2"/>
              <a:buChar char=""/>
            </a:pPr>
            <a:r>
              <a:rPr lang="en-US" altLang="en-US" sz="3200" b="1" i="1" dirty="0">
                <a:solidFill>
                  <a:srgbClr val="595959"/>
                </a:solidFill>
                <a:latin typeface="Times New Roman" panose="02020603050405020304" pitchFamily="18" charset="0"/>
                <a:cs typeface="Times New Roman" panose="02020603050405020304" pitchFamily="18" charset="0"/>
              </a:rPr>
              <a:t>“NON-VIOLENŢA conduce la cea mai înaltă moralitate, care reprezintă ţinta evoluţiei umane!”</a:t>
            </a:r>
            <a:endParaRPr lang="ro-RO" altLang="en-US" sz="3200" b="1" i="1" dirty="0">
              <a:solidFill>
                <a:srgbClr val="595959"/>
              </a:solidFill>
              <a:latin typeface="Times New Roman" panose="02020603050405020304" pitchFamily="18" charset="0"/>
              <a:cs typeface="Times New Roman" panose="02020603050405020304" pitchFamily="18" charset="0"/>
            </a:endParaRPr>
          </a:p>
          <a:p>
            <a:pPr algn="r" eaLnBrk="1" hangingPunct="1">
              <a:lnSpc>
                <a:spcPct val="70000"/>
              </a:lnSpc>
              <a:buFont typeface="Wingdings 2" pitchFamily="18" charset="2"/>
              <a:buNone/>
            </a:pPr>
            <a:r>
              <a:rPr lang="ro-RO" altLang="en-US" sz="3200" b="1" dirty="0">
                <a:solidFill>
                  <a:srgbClr val="595959"/>
                </a:solidFill>
                <a:latin typeface="Times New Roman" panose="02020603050405020304" pitchFamily="18" charset="0"/>
                <a:cs typeface="Times New Roman" panose="02020603050405020304" pitchFamily="18" charset="0"/>
              </a:rPr>
              <a:t>				</a:t>
            </a:r>
            <a:r>
              <a:rPr lang="en-US" altLang="en-US" sz="3200" i="1" dirty="0">
                <a:solidFill>
                  <a:srgbClr val="595959"/>
                </a:solidFill>
                <a:latin typeface="Times New Roman" panose="02020603050405020304" pitchFamily="18" charset="0"/>
                <a:cs typeface="Times New Roman" panose="02020603050405020304" pitchFamily="18" charset="0"/>
              </a:rPr>
              <a:t>Thomas Alva Edison</a:t>
            </a:r>
            <a:endParaRPr lang="ro-RO" altLang="en-US" sz="3200" i="1" dirty="0">
              <a:solidFill>
                <a:srgbClr val="595959"/>
              </a:solidFill>
              <a:latin typeface="Times New Roman" panose="02020603050405020304" pitchFamily="18" charset="0"/>
              <a:cs typeface="Times New Roman" panose="02020603050405020304" pitchFamily="18" charset="0"/>
            </a:endParaRPr>
          </a:p>
          <a:p>
            <a:pPr eaLnBrk="1" hangingPunct="1">
              <a:lnSpc>
                <a:spcPct val="50000"/>
              </a:lnSpc>
              <a:buFont typeface="Wingdings 3" pitchFamily="18" charset="2"/>
              <a:buChar char=""/>
            </a:pPr>
            <a:endParaRPr lang="fr-FR" altLang="en-US" b="1" u="sng" dirty="0">
              <a:solidFill>
                <a:srgbClr val="595959"/>
              </a:solidFill>
              <a:latin typeface="Times New Roman" panose="02020603050405020304" pitchFamily="18" charset="0"/>
              <a:cs typeface="Times New Roman" panose="02020603050405020304" pitchFamily="18" charset="0"/>
            </a:endParaRPr>
          </a:p>
          <a:p>
            <a:pPr eaLnBrk="1" hangingPunct="1">
              <a:lnSpc>
                <a:spcPct val="50000"/>
              </a:lnSpc>
              <a:buFontTx/>
              <a:buNone/>
            </a:pPr>
            <a:endParaRPr lang="fr-FR" altLang="en-US" b="1" u="sng" dirty="0">
              <a:solidFill>
                <a:srgbClr val="595959"/>
              </a:solidFill>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b="1" dirty="0">
                <a:solidFill>
                  <a:srgbClr val="595959"/>
                </a:solidFill>
                <a:latin typeface="Times New Roman" panose="02020603050405020304" pitchFamily="18" charset="0"/>
                <a:cs typeface="Times New Roman" panose="02020603050405020304" pitchFamily="18" charset="0"/>
              </a:rPr>
              <a:t> </a:t>
            </a:r>
            <a:endParaRPr lang="en-US" altLang="en-US" b="1" dirty="0">
              <a:solidFill>
                <a:srgbClr val="595959"/>
              </a:solidFill>
              <a:latin typeface="Times New Roman" panose="02020603050405020304" pitchFamily="18" charset="0"/>
              <a:cs typeface="Times New Roman" panose="02020603050405020304" pitchFamily="18" charset="0"/>
            </a:endParaRPr>
          </a:p>
          <a:p>
            <a:pPr eaLnBrk="1" hangingPunct="1">
              <a:lnSpc>
                <a:spcPct val="50000"/>
              </a:lnSpc>
            </a:pPr>
            <a:endParaRPr lang="fr-FR" altLang="en-US" b="1" u="sng" dirty="0">
              <a:solidFill>
                <a:srgbClr val="595959"/>
              </a:solidFill>
            </a:endParaRPr>
          </a:p>
          <a:p>
            <a:pPr eaLnBrk="1" hangingPunct="1">
              <a:lnSpc>
                <a:spcPct val="50000"/>
              </a:lnSpc>
            </a:pPr>
            <a:endParaRPr lang="fr-FR" altLang="en-US" b="1" u="sng" dirty="0">
              <a:solidFill>
                <a:srgbClr val="595959"/>
              </a:solidFill>
            </a:endParaRPr>
          </a:p>
          <a:p>
            <a:pPr eaLnBrk="1" hangingPunct="1">
              <a:lnSpc>
                <a:spcPct val="50000"/>
              </a:lnSpc>
              <a:buFontTx/>
              <a:buNone/>
            </a:pPr>
            <a:endParaRPr lang="ro-RO" altLang="en-US" b="1" u="sng" dirty="0">
              <a:solidFill>
                <a:srgbClr val="595959"/>
              </a:solidFill>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mn-cs"/>
            </a:endParaRPr>
          </a:p>
        </p:txBody>
      </p:sp>
      <p:sp>
        <p:nvSpPr>
          <p:cNvPr id="9220" name="Slide Number Placeholder 3"/>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Tree>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18900000" scaled="1"/>
        </a:gradFill>
        <a:effectLst/>
      </p:bgPr>
    </p:bg>
    <p:spTree>
      <p:nvGrpSpPr>
        <p:cNvPr id="1" name=""/>
        <p:cNvGrpSpPr/>
        <p:nvPr/>
      </p:nvGrpSpPr>
      <p:grpSpPr/>
      <p:sp>
        <p:nvSpPr>
          <p:cNvPr id="13314" name="Rectangle 4"/>
          <p:cNvSpPr/>
          <p:nvPr/>
        </p:nvSpPr>
        <p:spPr>
          <a:xfrm>
            <a:off x="611188" y="260350"/>
            <a:ext cx="8208962" cy="5754370"/>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spcBef>
                <a:spcPct val="0"/>
              </a:spcBef>
              <a:buClrTx/>
              <a:buSzTx/>
              <a:buFontTx/>
              <a:buNone/>
            </a:pPr>
            <a:endParaRPr lang="ro-RO" altLang="en-US" sz="2400" dirty="0">
              <a:solidFill>
                <a:schemeClr val="tx1"/>
              </a:solidFill>
              <a:latin typeface="Arial Narrow" pitchFamily="34" charset="0"/>
            </a:endParaRPr>
          </a:p>
          <a:p>
            <a:pPr marL="0" lvl="0" indent="0" algn="just" defTabSz="914400">
              <a:spcBef>
                <a:spcPct val="0"/>
              </a:spcBef>
              <a:buClrTx/>
              <a:buSzTx/>
              <a:buFontTx/>
              <a:buNone/>
            </a:pPr>
            <a:endParaRPr lang="ro-RO" altLang="en-US" sz="2400" dirty="0">
              <a:solidFill>
                <a:schemeClr val="tx1"/>
              </a:solidFill>
              <a:latin typeface="Arial Narrow" pitchFamily="34" charset="0"/>
            </a:endParaRPr>
          </a:p>
          <a:p>
            <a:pPr marL="0" lvl="0" indent="0" algn="just" defTabSz="914400">
              <a:spcBef>
                <a:spcPct val="0"/>
              </a:spcBef>
              <a:buClrTx/>
              <a:buSzTx/>
              <a:buFontTx/>
              <a:buNone/>
            </a:pPr>
            <a:r>
              <a:rPr lang="ro-RO" altLang="en-US" sz="2400" b="1" dirty="0">
                <a:solidFill>
                  <a:schemeClr val="tx1"/>
                </a:solidFill>
                <a:latin typeface="Times New Roman" panose="02020603050405020304" pitchFamily="18" charset="0"/>
                <a:cs typeface="Times New Roman" panose="02020603050405020304" pitchFamily="18" charset="0"/>
              </a:rPr>
              <a:t>„Oamenii folosesc violenţa pentru a se răzbuna sau pentru a arăta că ei sunt mai presus de ceilalţi, că sunt mai puternici.“ (elev, cls. a VII-a).</a:t>
            </a:r>
            <a:endParaRPr lang="ro-RO" altLang="en-US" sz="2400" b="1" dirty="0">
              <a:solidFill>
                <a:schemeClr val="tx1"/>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r>
              <a:rPr lang="ro-RO" altLang="en-US" sz="2400" dirty="0">
                <a:solidFill>
                  <a:schemeClr val="tx1"/>
                </a:solidFill>
                <a:latin typeface="Arial Narrow" pitchFamily="34" charset="0"/>
              </a:rPr>
              <a:t>„</a:t>
            </a:r>
            <a:r>
              <a:rPr lang="ro-RO" altLang="en-US" sz="2400" b="1" dirty="0">
                <a:solidFill>
                  <a:schemeClr val="tx1"/>
                </a:solidFill>
                <a:latin typeface="Aharoni" pitchFamily="2" charset="-79"/>
                <a:ea typeface="Aharoni" pitchFamily="2" charset="-79"/>
              </a:rPr>
              <a:t>Violenţa este folosită ca armă împotriva cuiva care nu-ţi face pe plac.“ (</a:t>
            </a:r>
            <a:r>
              <a:rPr lang="ro-RO" altLang="en-US" sz="2400" dirty="0">
                <a:solidFill>
                  <a:schemeClr val="tx1"/>
                </a:solidFill>
                <a:latin typeface="Aharoni" pitchFamily="2" charset="-79"/>
                <a:ea typeface="Aharoni" pitchFamily="2" charset="-79"/>
              </a:rPr>
              <a:t>elev, clasa a V-a</a:t>
            </a:r>
            <a:r>
              <a:rPr lang="ro-RO" altLang="en-US" sz="2400" b="1" dirty="0">
                <a:solidFill>
                  <a:schemeClr val="tx1"/>
                </a:solidFill>
                <a:latin typeface="Aharoni" pitchFamily="2" charset="-79"/>
                <a:ea typeface="Aharoni" pitchFamily="2" charset="-79"/>
              </a:rPr>
              <a:t>).</a:t>
            </a:r>
            <a:endParaRPr lang="ro-RO" altLang="en-US" sz="2400" b="1" dirty="0">
              <a:solidFill>
                <a:schemeClr val="tx1"/>
              </a:solidFill>
              <a:latin typeface="Aharoni" pitchFamily="2" charset="-79"/>
              <a:ea typeface="Aharoni" pitchFamily="2" charset="-79"/>
            </a:endParaRPr>
          </a:p>
          <a:p>
            <a:pPr marL="0" lvl="0" indent="0" defTabSz="914400">
              <a:spcBef>
                <a:spcPct val="0"/>
              </a:spcBef>
              <a:buClrTx/>
              <a:buSzTx/>
              <a:buFontTx/>
              <a:buNone/>
            </a:pPr>
            <a:r>
              <a:rPr lang="ro-RO" altLang="en-US" sz="2400" dirty="0">
                <a:solidFill>
                  <a:schemeClr val="tx1"/>
                </a:solidFill>
                <a:latin typeface="Arial Narrow" pitchFamily="34" charset="0"/>
              </a:rPr>
              <a:t>„Fii cel mai bun şi dă tot ce poţi!”;</a:t>
            </a:r>
            <a:endParaRPr lang="ro-RO" altLang="en-US" sz="2400" dirty="0">
              <a:solidFill>
                <a:schemeClr val="tx1"/>
              </a:solidFill>
              <a:latin typeface="Arial Narrow" pitchFamily="34" charset="0"/>
            </a:endParaRPr>
          </a:p>
          <a:p>
            <a:pPr marL="0" lvl="0" indent="0" defTabSz="914400">
              <a:spcBef>
                <a:spcPct val="0"/>
              </a:spcBef>
              <a:buClrTx/>
              <a:buSzTx/>
              <a:buFontTx/>
              <a:buNone/>
            </a:pPr>
            <a:r>
              <a:rPr lang="ro-RO" altLang="en-US" sz="2400" dirty="0">
                <a:solidFill>
                  <a:schemeClr val="tx1"/>
                </a:solidFill>
                <a:latin typeface="Arial Narrow" pitchFamily="34" charset="0"/>
              </a:rPr>
              <a:t> „Fii cooperant!”;</a:t>
            </a:r>
            <a:endParaRPr lang="ro-RO" altLang="en-US" sz="2400" dirty="0">
              <a:solidFill>
                <a:schemeClr val="tx1"/>
              </a:solidFill>
              <a:latin typeface="Arial Narrow" pitchFamily="34" charset="0"/>
            </a:endParaRPr>
          </a:p>
          <a:p>
            <a:pPr marL="0" lvl="0" indent="0" defTabSz="914400">
              <a:spcBef>
                <a:spcPct val="0"/>
              </a:spcBef>
              <a:buClrTx/>
              <a:buSzTx/>
              <a:buFontTx/>
              <a:buNone/>
            </a:pPr>
            <a:r>
              <a:rPr lang="ro-RO" altLang="en-US" sz="2400" dirty="0">
                <a:solidFill>
                  <a:schemeClr val="tx1"/>
                </a:solidFill>
                <a:latin typeface="Arial Narrow" pitchFamily="34" charset="0"/>
              </a:rPr>
              <a:t> „Respectă-ţi cuvântul dat!”;</a:t>
            </a:r>
            <a:endParaRPr lang="ro-RO" altLang="en-US" sz="2400" dirty="0">
              <a:solidFill>
                <a:schemeClr val="tx1"/>
              </a:solidFill>
              <a:latin typeface="Arial Narrow" pitchFamily="34" charset="0"/>
            </a:endParaRPr>
          </a:p>
          <a:p>
            <a:pPr marL="0" lvl="0" indent="0" defTabSz="914400">
              <a:spcBef>
                <a:spcPct val="0"/>
              </a:spcBef>
              <a:buClrTx/>
              <a:buSzTx/>
              <a:buFontTx/>
              <a:buNone/>
            </a:pPr>
            <a:r>
              <a:rPr lang="ro-RO" altLang="en-US" sz="2400" dirty="0">
                <a:solidFill>
                  <a:schemeClr val="tx1"/>
                </a:solidFill>
                <a:latin typeface="Arial Narrow" pitchFamily="34" charset="0"/>
              </a:rPr>
              <a:t> „Respectă-i pe ceilalţi şi proprietatea lor!”;</a:t>
            </a:r>
            <a:endParaRPr lang="ro-RO" altLang="en-US" sz="2400" dirty="0">
              <a:solidFill>
                <a:schemeClr val="tx1"/>
              </a:solidFill>
              <a:latin typeface="Arial Narrow" pitchFamily="34" charset="0"/>
            </a:endParaRPr>
          </a:p>
          <a:p>
            <a:pPr marL="0" lvl="0" indent="0" defTabSz="914400">
              <a:spcBef>
                <a:spcPct val="0"/>
              </a:spcBef>
              <a:buClrTx/>
              <a:buSzTx/>
              <a:buFontTx/>
              <a:buNone/>
            </a:pPr>
            <a:r>
              <a:rPr lang="ro-RO" altLang="en-US" sz="2400" dirty="0">
                <a:solidFill>
                  <a:schemeClr val="tx1"/>
                </a:solidFill>
                <a:latin typeface="Arial Narrow" pitchFamily="34" charset="0"/>
              </a:rPr>
              <a:t>„Fii punctual!”;</a:t>
            </a:r>
            <a:endParaRPr lang="ro-RO" altLang="en-US" sz="2400" dirty="0">
              <a:solidFill>
                <a:schemeClr val="tx1"/>
              </a:solidFill>
              <a:latin typeface="Arial Narrow" pitchFamily="34" charset="0"/>
            </a:endParaRPr>
          </a:p>
          <a:p>
            <a:pPr marL="0" lvl="0" indent="0" defTabSz="914400">
              <a:spcBef>
                <a:spcPct val="0"/>
              </a:spcBef>
              <a:buClrTx/>
              <a:buSzTx/>
              <a:buFontTx/>
              <a:buNone/>
            </a:pPr>
            <a:r>
              <a:rPr lang="ro-RO" altLang="en-US" sz="2400" dirty="0">
                <a:solidFill>
                  <a:schemeClr val="tx1"/>
                </a:solidFill>
                <a:latin typeface="Arial Narrow" pitchFamily="34" charset="0"/>
              </a:rPr>
              <a:t>„Foloseşte vocea de interior!”</a:t>
            </a:r>
            <a:endParaRPr lang="ro-RO" altLang="en-US" sz="2400" dirty="0">
              <a:solidFill>
                <a:schemeClr val="tx1"/>
              </a:solidFill>
              <a:latin typeface="Times New Roman" panose="02020603050405020304" pitchFamily="18" charset="0"/>
            </a:endParaRPr>
          </a:p>
          <a:p>
            <a:pPr marL="0" lvl="0" indent="0" algn="just" defTabSz="914400">
              <a:spcBef>
                <a:spcPct val="0"/>
              </a:spcBef>
              <a:buClrTx/>
              <a:buSzTx/>
              <a:buFontTx/>
              <a:buNone/>
            </a:pPr>
            <a:r>
              <a:rPr lang="vi-VN" altLang="en-US" sz="2800" dirty="0">
                <a:solidFill>
                  <a:schemeClr val="tx1"/>
                </a:solidFill>
                <a:latin typeface="Times New Roman" panose="02020603050405020304" pitchFamily="18" charset="0"/>
              </a:rPr>
              <a:t>„Că bunele intenţii nu mută munţii, dar strategia, da.” </a:t>
            </a:r>
            <a:endParaRPr lang="ro-RO" altLang="en-US" sz="2800" dirty="0">
              <a:solidFill>
                <a:schemeClr val="tx1"/>
              </a:solidFill>
              <a:latin typeface="Arial Narrow" pitchFamily="34" charset="0"/>
            </a:endParaRPr>
          </a:p>
          <a:p>
            <a:pPr marL="0" lvl="0" indent="0" algn="just" defTabSz="914400">
              <a:spcBef>
                <a:spcPct val="0"/>
              </a:spcBef>
              <a:buClrTx/>
              <a:buSzTx/>
              <a:buFontTx/>
              <a:buNone/>
            </a:pPr>
            <a:r>
              <a:rPr lang="ro-RO" altLang="en-US" sz="2800" dirty="0">
                <a:solidFill>
                  <a:schemeClr val="tx1"/>
                </a:solidFill>
                <a:latin typeface="Arial Narrow" pitchFamily="34" charset="0"/>
              </a:rPr>
              <a:t>                                                               </a:t>
            </a:r>
            <a:endParaRPr lang="en-US" altLang="en-US" sz="2800" dirty="0">
              <a:solidFill>
                <a:schemeClr val="tx1"/>
              </a:solidFill>
              <a:latin typeface="Arial Narrow" pitchFamily="34" charset="0"/>
            </a:endParaRPr>
          </a:p>
        </p:txBody>
      </p:sp>
      <p:sp>
        <p:nvSpPr>
          <p:cNvPr id="13315" name="Slide Number Placeholder 3"/>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Tree>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611188" y="9525"/>
            <a:ext cx="8281987" cy="6739255"/>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lnSpc>
                <a:spcPct val="150000"/>
              </a:lnSpc>
              <a:spcBef>
                <a:spcPct val="0"/>
              </a:spcBef>
              <a:buClrTx/>
              <a:buSzTx/>
              <a:buFontTx/>
              <a:buNone/>
            </a:pPr>
            <a:r>
              <a:rPr lang="en-US" altLang="en-US" sz="2400" dirty="0">
                <a:solidFill>
                  <a:schemeClr val="tx1"/>
                </a:solidFill>
                <a:latin typeface="Arial Narrow" pitchFamily="34" charset="0"/>
              </a:rPr>
              <a:t>„</a:t>
            </a:r>
            <a:r>
              <a:rPr lang="en-US" altLang="en-US" sz="2400" dirty="0">
                <a:solidFill>
                  <a:schemeClr val="tx1"/>
                </a:solidFill>
                <a:latin typeface="Times New Roman" panose="02020603050405020304" pitchFamily="18" charset="0"/>
                <a:cs typeface="Times New Roman" panose="02020603050405020304" pitchFamily="18" charset="0"/>
              </a:rPr>
              <a:t>Bătaia e ruptă din rai.” (proverb românesc)</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„Unde dau mama şi tata, creşte.” (proverb românesc)</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„Violenţa este ultimul refugiu al incompetenţei.” (Isaac Asimov)</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„Violenţa este arma celor slabi.” (Mahatma Gandhi)</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„Violenţa generează de obicei violenţă.” (Eschil)</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„Cuvintele dor adesea mai mult decât lovitura unui ciocan.” </a:t>
            </a:r>
            <a:r>
              <a:rPr lang="ro-RO" altLang="en-US" sz="2400" dirty="0">
                <a:solidFill>
                  <a:schemeClr val="tx1"/>
                </a:solidFill>
                <a:latin typeface="Times New Roman" panose="02020603050405020304" pitchFamily="18" charset="0"/>
                <a:cs typeface="Times New Roman" panose="02020603050405020304" pitchFamily="18" charset="0"/>
              </a:rPr>
              <a:t>                                                   </a:t>
            </a:r>
            <a:endParaRPr lang="ro-RO"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ro-RO"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(proverb danez)</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„Ce ţie nu-ţi place, altuia nu-i face.” (proverb românesc)</a:t>
            </a:r>
            <a:endParaRPr lang="en-US" altLang="en-US" sz="2400" dirty="0">
              <a:solidFill>
                <a:schemeClr val="tx1"/>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„Cred însă că violenţa este în primul rând o problemă de comunicare. Acolo unde individul</a:t>
            </a:r>
            <a:r>
              <a:rPr lang="ro-RO"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nu este capabil să comunice, intervine violenţa. Mass media promovează comunicarea, iar</a:t>
            </a:r>
            <a:r>
              <a:rPr lang="ro-RO"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incitarea la violenţă este amplificată.” (prof. dr. Tiberiu Mircea)</a:t>
            </a:r>
            <a:endParaRPr lang="en-US" altLang="en-US" sz="2400" dirty="0">
              <a:solidFill>
                <a:schemeClr val="tx1"/>
              </a:solidFill>
              <a:latin typeface="Times New Roman" panose="02020603050405020304" pitchFamily="18" charset="0"/>
              <a:ea typeface="Times New Roman" panose="02020603050405020304" pitchFamily="18" charset="0"/>
            </a:endParaRPr>
          </a:p>
        </p:txBody>
      </p:sp>
      <p:sp>
        <p:nvSpPr>
          <p:cNvPr id="14339" name="Slide Number Placeholder 4"/>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Tree>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p:cNvPicPr>
            <a:picLocks noChangeAspect="1"/>
          </p:cNvPicPr>
          <p:nvPr/>
        </p:nvPicPr>
        <p:blipFill>
          <a:blip r:embed="rId1"/>
          <a:stretch>
            <a:fillRect/>
          </a:stretch>
        </p:blipFill>
        <p:spPr>
          <a:xfrm>
            <a:off x="2555875" y="188913"/>
            <a:ext cx="3870325" cy="3783012"/>
          </a:xfrm>
          <a:prstGeom prst="rect">
            <a:avLst/>
          </a:prstGeom>
          <a:noFill/>
          <a:ln w="9525">
            <a:noFill/>
          </a:ln>
        </p:spPr>
      </p:pic>
      <p:sp>
        <p:nvSpPr>
          <p:cNvPr id="15363" name="Rectangle 3"/>
          <p:cNvSpPr/>
          <p:nvPr/>
        </p:nvSpPr>
        <p:spPr>
          <a:xfrm>
            <a:off x="611188" y="4437063"/>
            <a:ext cx="8281987" cy="1570037"/>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spcBef>
                <a:spcPct val="0"/>
              </a:spcBef>
              <a:buClrTx/>
              <a:buSzTx/>
              <a:buFontTx/>
              <a:buNone/>
            </a:pPr>
            <a:r>
              <a:rPr lang="en-US" altLang="en-US" sz="2400" dirty="0">
                <a:solidFill>
                  <a:schemeClr val="tx1"/>
                </a:solidFill>
                <a:latin typeface="Times New Roman" panose="02020603050405020304" pitchFamily="18" charset="0"/>
              </a:rPr>
              <a:t>„Orice măr care nu este mâncat la timp, cade şi din seminţele lui ia naştere un nou pom. Aşa şi</a:t>
            </a:r>
            <a:r>
              <a:rPr lang="ro-RO" altLang="en-US" sz="24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orice conflict care nu este rezolvat la timp serveşte premisa pentru naşterea altui conflict.” </a:t>
            </a:r>
            <a:r>
              <a:rPr lang="ro-RO" altLang="en-US" sz="2400" dirty="0">
                <a:solidFill>
                  <a:schemeClr val="tx1"/>
                </a:solidFill>
                <a:latin typeface="Times New Roman" panose="02020603050405020304" pitchFamily="18" charset="0"/>
              </a:rPr>
              <a:t>        </a:t>
            </a:r>
            <a:endParaRPr lang="ro-RO" altLang="en-US" sz="2400" dirty="0">
              <a:solidFill>
                <a:schemeClr val="tx1"/>
              </a:solidFill>
              <a:latin typeface="Times New Roman" panose="02020603050405020304" pitchFamily="18" charset="0"/>
            </a:endParaRPr>
          </a:p>
          <a:p>
            <a:pPr marL="0" lvl="0" indent="0" algn="just" defTabSz="914400">
              <a:spcBef>
                <a:spcPct val="0"/>
              </a:spcBef>
              <a:buClrTx/>
              <a:buSzTx/>
              <a:buFontTx/>
              <a:buNone/>
            </a:pPr>
            <a:r>
              <a:rPr lang="ro-RO" altLang="en-US" sz="24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D. Sapiro</a:t>
            </a:r>
            <a:r>
              <a:rPr lang="ro-RO" altLang="en-US" sz="2400" dirty="0">
                <a:solidFill>
                  <a:schemeClr val="tx1"/>
                </a:solidFill>
                <a:latin typeface="Times New Roman" panose="02020603050405020304" pitchFamily="18" charset="0"/>
              </a:rPr>
              <a:t> </a:t>
            </a:r>
            <a:endParaRPr lang="en-US" altLang="en-US" sz="2400" dirty="0">
              <a:solidFill>
                <a:schemeClr val="tx1"/>
              </a:solidFill>
              <a:latin typeface="Times New Roman" panose="02020603050405020304" pitchFamily="18" charset="0"/>
            </a:endParaRPr>
          </a:p>
        </p:txBody>
      </p:sp>
      <p:sp>
        <p:nvSpPr>
          <p:cNvPr id="15364" name="Slide Number Placeholder 5"/>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Tree>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Number Placeholder 2"/>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
        <p:nvSpPr>
          <p:cNvPr id="16387" name="Rectangle 3"/>
          <p:cNvSpPr/>
          <p:nvPr/>
        </p:nvSpPr>
        <p:spPr>
          <a:xfrm>
            <a:off x="692150" y="836613"/>
            <a:ext cx="7848600" cy="5700712"/>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lnSpc>
                <a:spcPct val="107000"/>
              </a:lnSpc>
              <a:spcBef>
                <a:spcPct val="0"/>
              </a:spcBef>
              <a:spcAft>
                <a:spcPts val="800"/>
              </a:spcAft>
              <a:buClrTx/>
              <a:buSzTx/>
              <a:buFontTx/>
              <a:buNone/>
            </a:pPr>
            <a:r>
              <a:rPr lang="en-US" altLang="en-US" sz="2400" dirty="0">
                <a:solidFill>
                  <a:schemeClr val="tx1"/>
                </a:solidFill>
                <a:latin typeface="Times New Roman" panose="02020603050405020304" pitchFamily="18" charset="0"/>
                <a:cs typeface="Calibri" panose="020F0502020204030204" pitchFamily="34" charset="0"/>
              </a:rPr>
              <a:t>1  A.I. este elev în clasa a VI-a la o școală din mediul rural. De când a început anul școlar, ţinta atacurilor sale este unul dintre colegii săi de clasă, I.V. A.I. nu ratează nicio ocazie ca să-l jignească pe I.V.: </a:t>
            </a:r>
            <a:r>
              <a:rPr lang="en-US" altLang="en-US" sz="2400" i="1" dirty="0">
                <a:solidFill>
                  <a:schemeClr val="tx1"/>
                </a:solidFill>
                <a:latin typeface="Times New Roman" panose="02020603050405020304" pitchFamily="18" charset="0"/>
                <a:cs typeface="Calibri" panose="020F0502020204030204" pitchFamily="34" charset="0"/>
              </a:rPr>
              <a:t>Ce faci, bă, Păsărilă, încă nu ţi-ai luat zborul? Maică-ta și taică-tu sunt demult în ţările calde! Tu ce-aștepţi? Nu vezi că vine iarna? Sau ai rămas să-mi păzești  găinile?    </a:t>
            </a:r>
            <a:endParaRPr lang="en-US" altLang="en-US" sz="2400" i="1" dirty="0">
              <a:solidFill>
                <a:schemeClr val="tx1"/>
              </a:solidFill>
              <a:latin typeface="Times New Roman" panose="02020603050405020304" pitchFamily="18" charset="0"/>
              <a:cs typeface="Calibri" panose="020F0502020204030204" pitchFamily="34" charset="0"/>
            </a:endParaRPr>
          </a:p>
          <a:p>
            <a:pPr marL="0" lvl="0" indent="0" algn="just" defTabSz="914400">
              <a:lnSpc>
                <a:spcPct val="107000"/>
              </a:lnSpc>
              <a:spcBef>
                <a:spcPct val="0"/>
              </a:spcBef>
              <a:spcAft>
                <a:spcPts val="800"/>
              </a:spcAft>
              <a:buClrTx/>
              <a:buSzTx/>
              <a:buFontTx/>
              <a:buNone/>
            </a:pPr>
            <a:r>
              <a:rPr lang="en-US" altLang="en-US" sz="2400" i="1" dirty="0">
                <a:solidFill>
                  <a:srgbClr val="FF0000"/>
                </a:solidFill>
                <a:latin typeface="Times New Roman" panose="02020603050405020304" pitchFamily="18" charset="0"/>
                <a:cs typeface="Calibri" panose="020F0502020204030204" pitchFamily="34" charset="0"/>
              </a:rPr>
              <a:t>Acesta este un exemplu de violenţă verbală, mai precis jignire cu referire la trăsături ﬁ zice (respectiv înălţimea), între elevi. </a:t>
            </a:r>
            <a:r>
              <a:rPr lang="en-US" altLang="en-US" sz="2400" dirty="0">
                <a:solidFill>
                  <a:schemeClr val="tx1"/>
                </a:solidFill>
                <a:latin typeface="Times New Roman" panose="02020603050405020304" pitchFamily="18" charset="0"/>
                <a:cs typeface="Calibri" panose="020F0502020204030204" pitchFamily="34" charset="0"/>
              </a:rPr>
              <a:t>Violenţa verbală se foloseşte pentru a controla o persoană sau emoţiile acesteia. Formele pe care le poate lua sunt: </a:t>
            </a:r>
            <a:r>
              <a:rPr lang="en-US" altLang="en-US" sz="2400" b="1" dirty="0">
                <a:solidFill>
                  <a:schemeClr val="tx1"/>
                </a:solidFill>
                <a:latin typeface="Times New Roman" panose="02020603050405020304" pitchFamily="18" charset="0"/>
                <a:cs typeface="Calibri" panose="020F0502020204030204" pitchFamily="34" charset="0"/>
              </a:rPr>
              <a:t>poreclire, tachinare, imitare în scop denigrator, insulte, ridiculizarea</a:t>
            </a:r>
            <a:r>
              <a:rPr lang="en-US" altLang="en-US" sz="2400" dirty="0">
                <a:solidFill>
                  <a:schemeClr val="tx1"/>
                </a:solidFill>
                <a:latin typeface="Times New Roman" panose="02020603050405020304" pitchFamily="18" charset="0"/>
                <a:cs typeface="Calibri" panose="020F0502020204030204" pitchFamily="34" charset="0"/>
              </a:rPr>
              <a:t> </a:t>
            </a:r>
            <a:r>
              <a:rPr lang="en-US" altLang="en-US" sz="2400" b="1" dirty="0">
                <a:solidFill>
                  <a:schemeClr val="tx1"/>
                </a:solidFill>
                <a:latin typeface="Times New Roman" panose="02020603050405020304" pitchFamily="18" charset="0"/>
                <a:cs typeface="Calibri" panose="020F0502020204030204" pitchFamily="34" charset="0"/>
              </a:rPr>
              <a:t>aspectului ﬁzic </a:t>
            </a:r>
            <a:r>
              <a:rPr lang="en-US" altLang="en-US" sz="2400" dirty="0">
                <a:solidFill>
                  <a:schemeClr val="tx1"/>
                </a:solidFill>
                <a:latin typeface="Times New Roman" panose="02020603050405020304" pitchFamily="18" charset="0"/>
                <a:cs typeface="Calibri" panose="020F0502020204030204" pitchFamily="34" charset="0"/>
              </a:rPr>
              <a:t>etc. În multe cazuri, violenţa verbală declanşează fenomene de violenţă ﬁzică.</a:t>
            </a:r>
            <a:endParaRPr lang="en-US" altLang="en-US" sz="2400" dirty="0">
              <a:solidFill>
                <a:schemeClr val="tx1"/>
              </a:solidFill>
              <a:latin typeface="Times New Roman" panose="02020603050405020304" pitchFamily="18" charset="0"/>
              <a:ea typeface="Calibri" panose="020F0502020204030204" pitchFamily="34" charset="0"/>
            </a:endParaRPr>
          </a:p>
        </p:txBody>
      </p:sp>
    </p:spTree>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Number Placeholder 2"/>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
        <p:nvSpPr>
          <p:cNvPr id="17411" name="Rectangle 3"/>
          <p:cNvSpPr/>
          <p:nvPr/>
        </p:nvSpPr>
        <p:spPr>
          <a:xfrm>
            <a:off x="719138" y="755650"/>
            <a:ext cx="7705725" cy="5792788"/>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defTabSz="914400">
              <a:lnSpc>
                <a:spcPct val="107000"/>
              </a:lnSpc>
              <a:spcBef>
                <a:spcPct val="0"/>
              </a:spcBef>
              <a:spcAft>
                <a:spcPts val="800"/>
              </a:spcAft>
              <a:buClrTx/>
              <a:buSzTx/>
              <a:buFontTx/>
              <a:buNone/>
            </a:pPr>
            <a:r>
              <a:rPr lang="en-US" altLang="en-US" sz="2000" dirty="0">
                <a:solidFill>
                  <a:schemeClr val="tx1"/>
                </a:solidFill>
                <a:latin typeface="Times New Roman" panose="02020603050405020304" pitchFamily="18" charset="0"/>
                <a:cs typeface="Calibri" panose="020F0502020204030204" pitchFamily="34" charset="0"/>
              </a:rPr>
              <a:t>2. M. este o fată timidă și tăcută din clasa a IV-a. Stă singură în ultima bancă și rareori își ridică ochii din pământ. Nu înţelege multe din lucrurile ce se petrec în jurul ei. Nu înţelege de ce nu poate să descifreze taina citi tului și a scrisului așa cum fac ceilalţi colegi ai ei, nu înţelege de ce nimeni nu se joacă cu ea în pauze, nu înţelege de ce nimeni nu o întreabă niciodată nimic. Creioanele colorate sunt singura ei bucurie...</a:t>
            </a:r>
            <a:endParaRPr lang="en-US" altLang="en-US" sz="2000" dirty="0">
              <a:solidFill>
                <a:schemeClr val="tx1"/>
              </a:solidFill>
              <a:latin typeface="Times New Roman" panose="02020603050405020304" pitchFamily="18" charset="0"/>
              <a:cs typeface="Calibri" panose="020F0502020204030204" pitchFamily="34" charset="0"/>
            </a:endParaRPr>
          </a:p>
          <a:p>
            <a:pPr marL="0" lvl="0" indent="0" defTabSz="914400">
              <a:lnSpc>
                <a:spcPct val="107000"/>
              </a:lnSpc>
              <a:spcBef>
                <a:spcPct val="0"/>
              </a:spcBef>
              <a:spcAft>
                <a:spcPts val="800"/>
              </a:spcAft>
              <a:buClrTx/>
              <a:buSzTx/>
              <a:buFontTx/>
              <a:buNone/>
            </a:pPr>
            <a:r>
              <a:rPr lang="en-US" altLang="en-US" sz="2000" i="1" dirty="0">
                <a:solidFill>
                  <a:srgbClr val="FF0000"/>
                </a:solidFill>
                <a:latin typeface="Times New Roman" panose="02020603050405020304" pitchFamily="18" charset="0"/>
                <a:cs typeface="Calibri" panose="020F0502020204030204" pitchFamily="34" charset="0"/>
              </a:rPr>
              <a:t>Acesta este un exemplu de violenţă psihologică, o violenţă ascunsă, care invadează suﬂ ete şi gânduri, care sapă adânc şi împovărează, care duce la pierderea încrederii în propria persoană</a:t>
            </a:r>
            <a:r>
              <a:rPr lang="en-US" altLang="en-US" sz="2000" dirty="0">
                <a:solidFill>
                  <a:schemeClr val="tx1"/>
                </a:solidFill>
                <a:latin typeface="Times New Roman" panose="02020603050405020304" pitchFamily="18" charset="0"/>
                <a:cs typeface="Calibri" panose="020F0502020204030204" pitchFamily="34" charset="0"/>
              </a:rPr>
              <a:t>. Treptat, persoana care este expusă umilinţelor ajunge să creadă în ele şi să le transfome în părţi ale sinelui. Forme ale </a:t>
            </a:r>
            <a:r>
              <a:rPr lang="en-US" altLang="en-US" sz="2000" b="1" dirty="0">
                <a:solidFill>
                  <a:schemeClr val="tx1"/>
                </a:solidFill>
                <a:latin typeface="Times New Roman" panose="02020603050405020304" pitchFamily="18" charset="0"/>
                <a:cs typeface="Calibri" panose="020F0502020204030204" pitchFamily="34" charset="0"/>
              </a:rPr>
              <a:t>violenţei psihologice </a:t>
            </a:r>
            <a:r>
              <a:rPr lang="en-US" altLang="en-US" sz="2000" dirty="0">
                <a:solidFill>
                  <a:schemeClr val="tx1"/>
                </a:solidFill>
                <a:latin typeface="Times New Roman" panose="02020603050405020304" pitchFamily="18" charset="0"/>
                <a:cs typeface="Calibri" panose="020F0502020204030204" pitchFamily="34" charset="0"/>
              </a:rPr>
              <a:t>sunt </a:t>
            </a:r>
            <a:r>
              <a:rPr lang="en-US" altLang="en-US" sz="2000" b="1" dirty="0">
                <a:solidFill>
                  <a:schemeClr val="tx1"/>
                </a:solidFill>
                <a:latin typeface="Times New Roman" panose="02020603050405020304" pitchFamily="18" charset="0"/>
                <a:cs typeface="Calibri" panose="020F0502020204030204" pitchFamily="34" charset="0"/>
              </a:rPr>
              <a:t>excluderea, respingerea, izolarea, criticarea, ameninţarea, coruperea </a:t>
            </a:r>
            <a:r>
              <a:rPr lang="en-US" altLang="en-US" sz="2000" dirty="0">
                <a:solidFill>
                  <a:schemeClr val="tx1"/>
                </a:solidFill>
                <a:latin typeface="Times New Roman" panose="02020603050405020304" pitchFamily="18" charset="0"/>
                <a:cs typeface="Calibri" panose="020F0502020204030204" pitchFamily="34" charset="0"/>
              </a:rPr>
              <a:t>etc. În violenţa psihologică sunt incluse şi comportamente pe care le trecem foarte uşor cu vederea: refuzul de a comunica, refuzul de a primi sau oferi ajutor, refuzul de a da curs solicitărilor, indiferenţa, ignoranţa etc. În exemplul dat poate ﬁ  vorba atât de violenţă la nivelul relaţiilor elevi-elevi cât şi la nivelul profesori-elevi.</a:t>
            </a:r>
            <a:endParaRPr lang="en-US" altLang="en-US" sz="2000" dirty="0">
              <a:solidFill>
                <a:schemeClr val="tx1"/>
              </a:solidFill>
              <a:latin typeface="Times New Roman" panose="02020603050405020304" pitchFamily="18" charset="0"/>
              <a:ea typeface="Calibri" panose="020F0502020204030204" pitchFamily="34" charset="0"/>
            </a:endParaRPr>
          </a:p>
        </p:txBody>
      </p:sp>
    </p:spTree>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83895" y="188595"/>
            <a:ext cx="6347460" cy="438785"/>
          </a:xfrm>
        </p:spPr>
        <p:txBody>
          <a:bodyPr/>
          <a:p>
            <a:r>
              <a:rPr lang="en-US">
                <a:sym typeface="+mn-ea"/>
              </a:rPr>
              <a:t>CE ESTE BULLYING-UL?</a:t>
            </a:r>
            <a:br>
              <a:rPr lang="en-US"/>
            </a:br>
            <a:r>
              <a:rPr lang="en-US" sz="1800">
                <a:solidFill>
                  <a:schemeClr val="tx1"/>
                </a:solidFill>
                <a:latin typeface="Times New Roman" panose="02020603050405020304" pitchFamily="18" charset="0"/>
                <a:cs typeface="Times New Roman" panose="02020603050405020304" pitchFamily="18" charset="0"/>
              </a:rPr>
              <a:t>Rădăcinile etimologice ale cuvântului bullying se pot regăsi în secolul XVI, când “my bully” însemna “dragul meu”, “iubitul meu”, venind din cuvântul danez boele. Un secol mai târziu a </a:t>
            </a:r>
            <a:br>
              <a:rPr lang="en-US" sz="1800">
                <a:solidFill>
                  <a:schemeClr val="tx1"/>
                </a:solidFill>
                <a:latin typeface="Times New Roman" panose="02020603050405020304" pitchFamily="18" charset="0"/>
                <a:cs typeface="Times New Roman" panose="02020603050405020304" pitchFamily="18" charset="0"/>
              </a:rPr>
            </a:br>
            <a:r>
              <a:rPr lang="en-US" sz="1800">
                <a:solidFill>
                  <a:schemeClr val="tx1"/>
                </a:solidFill>
                <a:latin typeface="Times New Roman" panose="02020603050405020304" pitchFamily="18" charset="0"/>
                <a:cs typeface="Times New Roman" panose="02020603050405020304" pitchFamily="18" charset="0"/>
              </a:rPr>
              <a:t>apărut pentru prima dată cu sensul actual, dar abia în secoul XX acest cuvânt a dobândit definițiile academice folosite astăzi. Ca verb, </a:t>
            </a:r>
            <a:r>
              <a:rPr lang="en-US" sz="1800" b="1">
                <a:solidFill>
                  <a:schemeClr val="tx1"/>
                </a:solidFill>
                <a:latin typeface="Times New Roman" panose="02020603050405020304" pitchFamily="18" charset="0"/>
                <a:cs typeface="Times New Roman" panose="02020603050405020304" pitchFamily="18" charset="0"/>
              </a:rPr>
              <a:t>to bully înseamnă: a intimida, a speria, a domina, </a:t>
            </a:r>
            <a:br>
              <a:rPr lang="en-US" sz="1800" b="1">
                <a:solidFill>
                  <a:schemeClr val="tx1"/>
                </a:solidFill>
                <a:latin typeface="Times New Roman" panose="02020603050405020304" pitchFamily="18" charset="0"/>
                <a:cs typeface="Times New Roman" panose="02020603050405020304" pitchFamily="18" charset="0"/>
              </a:rPr>
            </a:br>
            <a:r>
              <a:rPr lang="en-US" sz="1800">
                <a:solidFill>
                  <a:schemeClr val="tx1"/>
                </a:solidFill>
                <a:latin typeface="Times New Roman" panose="02020603050405020304" pitchFamily="18" charset="0"/>
                <a:cs typeface="Times New Roman" panose="02020603050405020304" pitchFamily="18" charset="0"/>
              </a:rPr>
              <a:t>printre altele. „Bully” este o persoană care își folosește puterea și tăria sa pentru a speria sau răni persoanele mai slabe (Oxford Advanced Learners Dictionary, 2016).</a:t>
            </a:r>
            <a:br>
              <a:rPr lang="en-US" sz="1800">
                <a:solidFill>
                  <a:schemeClr val="tx1"/>
                </a:solidFill>
                <a:latin typeface="Times New Roman" panose="02020603050405020304" pitchFamily="18" charset="0"/>
                <a:cs typeface="Times New Roman" panose="02020603050405020304" pitchFamily="18" charset="0"/>
              </a:rPr>
            </a:br>
            <a:r>
              <a:rPr lang="en-US" sz="2000">
                <a:solidFill>
                  <a:schemeClr val="tx1"/>
                </a:solidFill>
                <a:latin typeface="Times New Roman" panose="02020603050405020304" pitchFamily="18" charset="0"/>
                <a:cs typeface="Times New Roman" panose="02020603050405020304" pitchFamily="18" charset="0"/>
              </a:rPr>
              <a:t>Prof. Dr. Dan Olweus, afirmă: </a:t>
            </a:r>
            <a:br>
              <a:rPr lang="en-US" sz="2000">
                <a:solidFill>
                  <a:schemeClr val="tx1"/>
                </a:solidFill>
                <a:latin typeface="Times New Roman" panose="02020603050405020304" pitchFamily="18" charset="0"/>
                <a:cs typeface="Times New Roman" panose="02020603050405020304" pitchFamily="18" charset="0"/>
              </a:rPr>
            </a:br>
            <a:r>
              <a:rPr lang="en-US" sz="2000">
                <a:solidFill>
                  <a:schemeClr val="tx1"/>
                </a:solidFill>
                <a:latin typeface="Times New Roman" panose="02020603050405020304" pitchFamily="18" charset="0"/>
                <a:cs typeface="Times New Roman" panose="02020603050405020304" pitchFamily="18" charset="0"/>
              </a:rPr>
              <a:t>„Un elev este agresat atunci când el/ea este expus, în mod repetat în timp, unor acțiuni negative din partea unuia sau mai multor elevi.... O acțiune negativă este situația în </a:t>
            </a:r>
            <a:br>
              <a:rPr lang="en-US" sz="2000">
                <a:solidFill>
                  <a:schemeClr val="tx1"/>
                </a:solidFill>
                <a:latin typeface="Times New Roman" panose="02020603050405020304" pitchFamily="18" charset="0"/>
                <a:cs typeface="Times New Roman" panose="02020603050405020304" pitchFamily="18" charset="0"/>
              </a:rPr>
            </a:br>
            <a:r>
              <a:rPr lang="en-US" sz="2000">
                <a:solidFill>
                  <a:schemeClr val="tx1"/>
                </a:solidFill>
                <a:latin typeface="Times New Roman" panose="02020603050405020304" pitchFamily="18" charset="0"/>
                <a:cs typeface="Times New Roman" panose="02020603050405020304" pitchFamily="18" charset="0"/>
              </a:rPr>
              <a:t>care o persoană provoacă intenționat, sau intenționează să provoace, durere fizică sau </a:t>
            </a:r>
            <a:br>
              <a:rPr lang="en-US" sz="2000">
                <a:solidFill>
                  <a:schemeClr val="tx1"/>
                </a:solidFill>
                <a:latin typeface="Times New Roman" panose="02020603050405020304" pitchFamily="18" charset="0"/>
                <a:cs typeface="Times New Roman" panose="02020603050405020304" pitchFamily="18" charset="0"/>
              </a:rPr>
            </a:br>
            <a:r>
              <a:rPr lang="en-US" sz="2000">
                <a:solidFill>
                  <a:schemeClr val="tx1"/>
                </a:solidFill>
                <a:latin typeface="Times New Roman" panose="02020603050405020304" pitchFamily="18" charset="0"/>
                <a:cs typeface="Times New Roman" panose="02020603050405020304" pitchFamily="18" charset="0"/>
              </a:rPr>
              <a:t>discomfort unei alte persoane, prin contact fizic, cuvinte sau în alte moduri.” (Olweus, 1993)</a:t>
            </a:r>
            <a:endParaRPr lang="en-US" sz="2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Number Placeholder 2"/>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
        <p:nvSpPr>
          <p:cNvPr id="18435" name="Rectangle 3"/>
          <p:cNvSpPr/>
          <p:nvPr/>
        </p:nvSpPr>
        <p:spPr>
          <a:xfrm>
            <a:off x="827088" y="260350"/>
            <a:ext cx="8137525" cy="5262563"/>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defTabSz="914400">
              <a:spcBef>
                <a:spcPct val="0"/>
              </a:spcBef>
              <a:buClrTx/>
              <a:buSzTx/>
              <a:buFontTx/>
              <a:buNone/>
            </a:pPr>
            <a:r>
              <a:rPr lang="en-US" altLang="en-US" sz="2400" dirty="0">
                <a:solidFill>
                  <a:schemeClr val="tx1"/>
                </a:solidFill>
                <a:latin typeface="Times New Roman" panose="02020603050405020304" pitchFamily="18" charset="0"/>
              </a:rPr>
              <a:t>3. Holul liceului s-a transformat joi într-un adevărat câmp de luptă, protagoniști  ﬁind peste 30 de elevi din două clase, una</a:t>
            </a: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r>
              <a:rPr lang="en-US" altLang="en-US" sz="2400" dirty="0">
                <a:solidFill>
                  <a:schemeClr val="tx1"/>
                </a:solidFill>
                <a:latin typeface="Times New Roman" panose="02020603050405020304" pitchFamily="18" charset="0"/>
              </a:rPr>
              <a:t> de-a XI-a și una de-a XII-a. Bătaia a izbucnit în timp ce elevii celor două clase se îndreptau spre laboratoare, timp în care, un elev de-a XI-a l-a înghiontit, din greșeală, pe unul dintre colegii săi din clasa mai mare. În acel moment, fără să aștepte explicaţii, elevii mai mari au tăbărât cu pumnii și picioarele pe colegii lor, bătaia durând până la sosirea cadrelor didactice, care cu greu au reușit să-i despartă pe elevi.” (www.realitatea.net, 10 martie 2007)</a:t>
            </a: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r>
              <a:rPr lang="en-US" altLang="en-US" sz="2400" i="1" dirty="0">
                <a:solidFill>
                  <a:srgbClr val="FF0000"/>
                </a:solidFill>
                <a:latin typeface="Times New Roman" panose="02020603050405020304" pitchFamily="18" charset="0"/>
              </a:rPr>
              <a:t>Acesta este un exemplu de violenţă ﬁzică. Violenţa ﬁzică însumează toate actele ﬁzice care se fac cu intenţia de a face rău unei persoane.</a:t>
            </a:r>
            <a:endParaRPr lang="en-US" altLang="en-US" sz="2400" i="1" dirty="0">
              <a:solidFill>
                <a:srgbClr val="FF0000"/>
              </a:solidFill>
              <a:latin typeface="Times New Roman" panose="02020603050405020304" pitchFamily="18" charset="0"/>
            </a:endParaRPr>
          </a:p>
          <a:p>
            <a:pPr marL="0" lvl="0" indent="0" defTabSz="914400">
              <a:spcBef>
                <a:spcPct val="0"/>
              </a:spcBef>
              <a:buClrTx/>
              <a:buSzTx/>
              <a:buFontTx/>
              <a:buNone/>
            </a:pPr>
            <a:endParaRPr lang="en-US" altLang="en-US" sz="2400" i="1" dirty="0">
              <a:solidFill>
                <a:srgbClr val="FF0000"/>
              </a:solidFill>
              <a:latin typeface="Times New Roman" panose="02020603050405020304" pitchFamily="18" charset="0"/>
            </a:endParaRPr>
          </a:p>
        </p:txBody>
      </p:sp>
    </p:spTree>
  </p:cSld>
  <p:clrMapOvr>
    <a:masterClrMapping/>
  </p:clrMapOvr>
  <p:transition spd="slow">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Number Placeholder 1"/>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GB" altLang="en-US" sz="900" dirty="0">
                <a:solidFill>
                  <a:schemeClr val="accent1"/>
                </a:solidFill>
                <a:latin typeface="Times New Roman" panose="02020603050405020304" pitchFamily="18" charset="0"/>
              </a:rPr>
            </a:fld>
            <a:endParaRPr lang="en-GB" altLang="en-US" sz="900" dirty="0">
              <a:solidFill>
                <a:schemeClr val="accent1"/>
              </a:solidFill>
              <a:latin typeface="Times New Roman" panose="02020603050405020304" pitchFamily="18" charset="0"/>
            </a:endParaRPr>
          </a:p>
        </p:txBody>
      </p:sp>
      <p:sp>
        <p:nvSpPr>
          <p:cNvPr id="23555" name="Rectangle 2"/>
          <p:cNvSpPr/>
          <p:nvPr/>
        </p:nvSpPr>
        <p:spPr>
          <a:xfrm>
            <a:off x="395288" y="836613"/>
            <a:ext cx="8208962" cy="5756275"/>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1. </a:t>
            </a:r>
            <a:r>
              <a:rPr lang="en-GB" altLang="en-US" sz="1600" b="1" dirty="0">
                <a:solidFill>
                  <a:schemeClr val="tx1"/>
                </a:solidFill>
                <a:latin typeface="Arial" panose="020B0604020202020204" pitchFamily="34" charset="0"/>
                <a:cs typeface="Arial" panose="020B0604020202020204" pitchFamily="34" charset="0"/>
              </a:rPr>
              <a:t>“</a:t>
            </a:r>
            <a:r>
              <a:rPr lang="ro-RO" altLang="en-US" sz="1600" b="1" dirty="0">
                <a:solidFill>
                  <a:schemeClr val="tx1"/>
                </a:solidFill>
                <a:latin typeface="Arial" panose="020B0604020202020204" pitchFamily="34" charset="0"/>
                <a:cs typeface="Arial" panose="020B0604020202020204" pitchFamily="34" charset="0"/>
              </a:rPr>
              <a:t>Aşa sunt băieţii</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Să le faci rău altora nu este niciodată acceptabil</a:t>
            </a:r>
            <a:r>
              <a:rPr lang="en-GB" altLang="en-US" sz="1600" dirty="0">
                <a:solidFill>
                  <a:schemeClr val="tx1"/>
                </a:solidFill>
                <a:latin typeface="Arial" panose="020B0604020202020204" pitchFamily="34" charset="0"/>
                <a:cs typeface="Arial" panose="020B0604020202020204" pitchFamily="34" charset="0"/>
              </a:rPr>
              <a:t>.</a:t>
            </a: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en-GB"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2. </a:t>
            </a:r>
            <a:r>
              <a:rPr lang="en-GB" altLang="en-US" sz="1600" b="1" dirty="0">
                <a:solidFill>
                  <a:schemeClr val="tx1"/>
                </a:solidFill>
                <a:latin typeface="Arial" panose="020B0604020202020204" pitchFamily="34" charset="0"/>
                <a:cs typeface="Arial" panose="020B0604020202020204" pitchFamily="34" charset="0"/>
              </a:rPr>
              <a:t>“</a:t>
            </a:r>
            <a:r>
              <a:rPr lang="ro-RO" altLang="en-US" sz="1600" b="1" dirty="0">
                <a:solidFill>
                  <a:schemeClr val="tx1"/>
                </a:solidFill>
                <a:latin typeface="Arial" panose="020B0604020202020204" pitchFamily="34" charset="0"/>
                <a:cs typeface="Arial" panose="020B0604020202020204" pitchFamily="34" charset="0"/>
              </a:rPr>
              <a:t>Felele nu au comportamente de </a:t>
            </a:r>
            <a:r>
              <a:rPr lang="en-GB" altLang="en-US" sz="1600" b="1" dirty="0">
                <a:solidFill>
                  <a:schemeClr val="tx1"/>
                </a:solidFill>
                <a:latin typeface="Arial" panose="020B0604020202020204" pitchFamily="34" charset="0"/>
                <a:cs typeface="Arial" panose="020B0604020202020204" pitchFamily="34" charset="0"/>
              </a:rPr>
              <a:t> bully</a:t>
            </a:r>
            <a:r>
              <a:rPr lang="ro-RO" altLang="en-US" sz="1600" b="1" dirty="0">
                <a:solidFill>
                  <a:schemeClr val="tx1"/>
                </a:solidFill>
                <a:latin typeface="Arial" panose="020B0604020202020204" pitchFamily="34" charset="0"/>
                <a:cs typeface="Arial" panose="020B0604020202020204" pitchFamily="34" charset="0"/>
              </a:rPr>
              <a:t>ing</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Şi fetele pot avea astfel de comportamente, în cazul lor bullying-ul fiind predominant verbal şi social</a:t>
            </a:r>
            <a:r>
              <a:rPr lang="en-GB" altLang="en-US" sz="1600" dirty="0">
                <a:solidFill>
                  <a:schemeClr val="tx1"/>
                </a:solidFill>
                <a:latin typeface="Arial" panose="020B0604020202020204" pitchFamily="34" charset="0"/>
                <a:cs typeface="Arial" panose="020B0604020202020204" pitchFamily="34" charset="0"/>
              </a:rPr>
              <a:t>.</a:t>
            </a: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en-GB"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3. </a:t>
            </a:r>
            <a:r>
              <a:rPr lang="en-GB" altLang="en-US" sz="1600" b="1" dirty="0">
                <a:solidFill>
                  <a:schemeClr val="tx1"/>
                </a:solidFill>
                <a:latin typeface="Arial" panose="020B0604020202020204" pitchFamily="34" charset="0"/>
                <a:cs typeface="Arial" panose="020B0604020202020204" pitchFamily="34" charset="0"/>
              </a:rPr>
              <a:t>“</a:t>
            </a:r>
            <a:r>
              <a:rPr lang="ro-RO" altLang="en-US" sz="1600" b="1" dirty="0">
                <a:solidFill>
                  <a:schemeClr val="tx1"/>
                </a:solidFill>
                <a:latin typeface="Arial" panose="020B0604020202020204" pitchFamily="34" charset="0"/>
                <a:cs typeface="Arial" panose="020B0604020202020204" pitchFamily="34" charset="0"/>
              </a:rPr>
              <a:t>Cuvintele nu pot răni</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Cuvintele nu lasă urme externe, dar pot lăsa cicatrici adânci înăuntru.</a:t>
            </a:r>
            <a:r>
              <a:rPr lang="en-GB" altLang="en-US" sz="1600" dirty="0">
                <a:solidFill>
                  <a:schemeClr val="tx1"/>
                </a:solidFill>
                <a:latin typeface="Arial" panose="020B0604020202020204" pitchFamily="34" charset="0"/>
                <a:cs typeface="Arial" panose="020B0604020202020204" pitchFamily="34" charset="0"/>
              </a:rPr>
              <a:t>  </a:t>
            </a: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en-GB"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4. </a:t>
            </a:r>
            <a:r>
              <a:rPr lang="en-GB" altLang="en-US" sz="1600" b="1" dirty="0">
                <a:solidFill>
                  <a:schemeClr val="tx1"/>
                </a:solidFill>
                <a:latin typeface="Arial" panose="020B0604020202020204" pitchFamily="34" charset="0"/>
                <a:cs typeface="Arial" panose="020B0604020202020204" pitchFamily="34" charset="0"/>
              </a:rPr>
              <a:t>“Bullying</a:t>
            </a:r>
            <a:r>
              <a:rPr lang="ro-RO" altLang="en-US" sz="1600" b="1" dirty="0">
                <a:solidFill>
                  <a:schemeClr val="tx1"/>
                </a:solidFill>
                <a:latin typeface="Arial" panose="020B0604020202020204" pitchFamily="34" charset="0"/>
                <a:cs typeface="Arial" panose="020B0604020202020204" pitchFamily="34" charset="0"/>
              </a:rPr>
              <a:t>-ul este </a:t>
            </a:r>
            <a:r>
              <a:rPr lang="en-GB" altLang="en-US" sz="1600" b="1" dirty="0">
                <a:solidFill>
                  <a:schemeClr val="tx1"/>
                </a:solidFill>
                <a:latin typeface="Arial" panose="020B0604020202020204" pitchFamily="34" charset="0"/>
                <a:cs typeface="Arial" panose="020B0604020202020204" pitchFamily="34" charset="0"/>
              </a:rPr>
              <a:t> </a:t>
            </a:r>
            <a:r>
              <a:rPr lang="ro-RO" altLang="en-US" sz="1600" b="1" dirty="0">
                <a:solidFill>
                  <a:schemeClr val="tx1"/>
                </a:solidFill>
                <a:latin typeface="Arial" panose="020B0604020202020204" pitchFamily="34" charset="0"/>
                <a:cs typeface="Arial" panose="020B0604020202020204" pitchFamily="34" charset="0"/>
              </a:rPr>
              <a:t>o parte normală a copilăriei</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Nu este nimic normal în a fi batjocorit, hărţuit.</a:t>
            </a: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5. </a:t>
            </a:r>
            <a:r>
              <a:rPr lang="en-GB" altLang="en-US" sz="1600" b="1" dirty="0">
                <a:solidFill>
                  <a:schemeClr val="tx1"/>
                </a:solidFill>
                <a:latin typeface="Arial" panose="020B0604020202020204" pitchFamily="34" charset="0"/>
                <a:cs typeface="Arial" panose="020B0604020202020204" pitchFamily="34" charset="0"/>
              </a:rPr>
              <a:t>“</a:t>
            </a:r>
            <a:r>
              <a:rPr lang="ro-RO" altLang="en-US" sz="1600" b="1" dirty="0">
                <a:solidFill>
                  <a:schemeClr val="tx1"/>
                </a:solidFill>
                <a:latin typeface="Arial" panose="020B0604020202020204" pitchFamily="34" charset="0"/>
                <a:cs typeface="Arial" panose="020B0604020202020204" pitchFamily="34" charset="0"/>
              </a:rPr>
              <a:t>Unele persoane merită să fie batjocorite/hărţuite</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Nimeni nu merită să fie rănit</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Toţi merită să fie trataţi cu respect.</a:t>
            </a: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en-GB"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6. </a:t>
            </a:r>
            <a:r>
              <a:rPr lang="en-GB" altLang="en-US" sz="1600" b="1" dirty="0">
                <a:solidFill>
                  <a:schemeClr val="tx1"/>
                </a:solidFill>
                <a:latin typeface="Arial" panose="020B0604020202020204" pitchFamily="34" charset="0"/>
                <a:cs typeface="Arial" panose="020B0604020202020204" pitchFamily="34" charset="0"/>
              </a:rPr>
              <a:t>“Bullying</a:t>
            </a:r>
            <a:r>
              <a:rPr lang="ro-RO" altLang="en-US" sz="1600" b="1" dirty="0">
                <a:solidFill>
                  <a:schemeClr val="tx1"/>
                </a:solidFill>
                <a:latin typeface="Arial" panose="020B0604020202020204" pitchFamily="34" charset="0"/>
                <a:cs typeface="Arial" panose="020B0604020202020204" pitchFamily="34" charset="0"/>
              </a:rPr>
              <a:t>-ul îi face pe copii mai puternici</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Bullying</a:t>
            </a:r>
            <a:r>
              <a:rPr lang="ro-RO" altLang="en-US" sz="1600" dirty="0">
                <a:solidFill>
                  <a:schemeClr val="tx1"/>
                </a:solidFill>
                <a:latin typeface="Arial" panose="020B0604020202020204" pitchFamily="34" charset="0"/>
                <a:cs typeface="Arial" panose="020B0604020202020204" pitchFamily="34" charset="0"/>
              </a:rPr>
              <a:t>-ul poate face un copil să se simtă foarte rău faţă de propria persoană, acest lucru fiind uneori permanent</a:t>
            </a:r>
            <a:r>
              <a:rPr lang="en-GB" altLang="en-US" sz="1600" dirty="0">
                <a:solidFill>
                  <a:schemeClr val="tx1"/>
                </a:solidFill>
                <a:latin typeface="Arial" panose="020B0604020202020204" pitchFamily="34" charset="0"/>
                <a:cs typeface="Arial" panose="020B0604020202020204" pitchFamily="34" charset="0"/>
              </a:rPr>
              <a:t>.</a:t>
            </a:r>
            <a:endParaRPr lang="ro-RO"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en-GB"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7. </a:t>
            </a:r>
            <a:r>
              <a:rPr lang="en-GB" altLang="en-US" sz="1600" b="1" dirty="0">
                <a:solidFill>
                  <a:schemeClr val="tx1"/>
                </a:solidFill>
                <a:latin typeface="Arial" panose="020B0604020202020204" pitchFamily="34" charset="0"/>
                <a:cs typeface="Arial" panose="020B0604020202020204" pitchFamily="34" charset="0"/>
              </a:rPr>
              <a:t>“</a:t>
            </a:r>
            <a:r>
              <a:rPr lang="ro-RO" altLang="en-US" sz="1600" b="1" dirty="0">
                <a:solidFill>
                  <a:schemeClr val="tx1"/>
                </a:solidFill>
                <a:latin typeface="Arial" panose="020B0604020202020204" pitchFamily="34" charset="0"/>
                <a:cs typeface="Arial" panose="020B0604020202020204" pitchFamily="34" charset="0"/>
              </a:rPr>
              <a:t>Este doar o glumă/ este doar o tachinare nevinovată</a:t>
            </a:r>
            <a:r>
              <a:rPr lang="en-GB" altLang="en-US" sz="1600" b="1" dirty="0">
                <a:solidFill>
                  <a:schemeClr val="tx1"/>
                </a:solidFill>
                <a:latin typeface="Arial" panose="020B0604020202020204" pitchFamily="34" charset="0"/>
                <a:cs typeface="Arial" panose="020B0604020202020204" pitchFamily="34" charset="0"/>
              </a:rPr>
              <a:t>.”</a:t>
            </a:r>
            <a:endParaRPr lang="en-GB" altLang="en-US" sz="1600" b="1"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ro-RO" altLang="en-US" sz="1600" dirty="0">
                <a:solidFill>
                  <a:schemeClr val="tx1"/>
                </a:solidFill>
                <a:latin typeface="Arial" panose="020B0604020202020204" pitchFamily="34" charset="0"/>
                <a:cs typeface="Arial" panose="020B0604020202020204" pitchFamily="34" charset="0"/>
              </a:rPr>
              <a:t>Adevărul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Când răneşte pe cineva este bullying</a:t>
            </a:r>
            <a:r>
              <a:rPr lang="en-GB" altLang="en-US" sz="1600" dirty="0">
                <a:solidFill>
                  <a:schemeClr val="tx1"/>
                </a:solidFill>
                <a:latin typeface="Arial" panose="020B0604020202020204" pitchFamily="34" charset="0"/>
                <a:cs typeface="Arial" panose="020B0604020202020204" pitchFamily="34" charset="0"/>
              </a:rPr>
              <a:t>.</a:t>
            </a:r>
            <a:endParaRPr lang="en-GB" altLang="en-US" sz="1600"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en-GB" altLang="en-US" sz="1600" dirty="0">
              <a:solidFill>
                <a:schemeClr val="tx1"/>
              </a:solidFill>
              <a:latin typeface="Times New Roman" panose="02020603050405020304" pitchFamily="18" charset="0"/>
            </a:endParaRPr>
          </a:p>
        </p:txBody>
      </p:sp>
      <p:sp>
        <p:nvSpPr>
          <p:cNvPr id="4" name="TextBox 3"/>
          <p:cNvSpPr txBox="1"/>
          <p:nvPr/>
        </p:nvSpPr>
        <p:spPr>
          <a:xfrm>
            <a:off x="523987" y="229232"/>
            <a:ext cx="2627004" cy="391456"/>
          </a:xfrm>
          <a:prstGeom prst="rect">
            <a:avLst/>
          </a:prstGeom>
        </p:spPr>
        <p:style>
          <a:lnRef idx="0">
            <a:schemeClr val="accent1"/>
          </a:lnRef>
          <a:fillRef idx="3">
            <a:schemeClr val="accent1"/>
          </a:fillRef>
          <a:effectRef idx="3">
            <a:schemeClr val="accent1"/>
          </a:effectRef>
          <a:fontRef idx="minor">
            <a:schemeClr val="lt1"/>
          </a:fontRef>
        </p:style>
        <p:txBody>
          <a:bodyPr wrap="none" lIns="113349" tIns="56675" rIns="113349" bIns="56675">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o-RO" sz="18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Mituri despre bullying</a:t>
            </a:r>
            <a:endParaRPr kumimoji="0" lang="en-GB" sz="18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5F88C"/>
            </a:gs>
            <a:gs pos="50000">
              <a:srgbClr val="FCFDDD"/>
            </a:gs>
            <a:gs pos="100000">
              <a:srgbClr val="F5F88C"/>
            </a:gs>
          </a:gsLst>
          <a:lin ang="2700000" scaled="1"/>
          <a:tileRect/>
        </a:gradFill>
        <a:effectLst/>
      </p:bgPr>
    </p:bg>
    <p:spTree>
      <p:nvGrpSpPr>
        <p:cNvPr id="1" name=""/>
        <p:cNvGrpSpPr/>
        <p:nvPr/>
      </p:nvGrpSpPr>
      <p:grpSpPr/>
      <p:sp>
        <p:nvSpPr>
          <p:cNvPr id="6146" name="Rectangle 2"/>
          <p:cNvSpPr/>
          <p:nvPr/>
        </p:nvSpPr>
        <p:spPr>
          <a:xfrm>
            <a:off x="0" y="0"/>
            <a:ext cx="8893175" cy="1570038"/>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ctr" defTabSz="914400">
              <a:spcBef>
                <a:spcPct val="0"/>
              </a:spcBef>
              <a:buClrTx/>
              <a:buSzTx/>
              <a:buFontTx/>
              <a:buNone/>
            </a:pPr>
            <a:endParaRPr lang="ro-RO" altLang="en-US" sz="2400" dirty="0">
              <a:solidFill>
                <a:schemeClr val="tx1"/>
              </a:solidFill>
              <a:latin typeface="Times New Roman" panose="02020603050405020304" pitchFamily="18" charset="0"/>
            </a:endParaRPr>
          </a:p>
          <a:p>
            <a:pPr marL="0" lvl="0" indent="0" algn="ctr" defTabSz="914400">
              <a:spcBef>
                <a:spcPct val="0"/>
              </a:spcBef>
              <a:buClrTx/>
              <a:buSzTx/>
              <a:buFontTx/>
              <a:buNone/>
            </a:pPr>
            <a:endParaRPr lang="ro-RO" altLang="en-US" sz="2400" dirty="0">
              <a:solidFill>
                <a:schemeClr val="tx1"/>
              </a:solidFill>
              <a:latin typeface="Times New Roman" panose="02020603050405020304" pitchFamily="18" charset="0"/>
            </a:endParaRPr>
          </a:p>
          <a:p>
            <a:pPr marL="0" lvl="0" indent="0" algn="ctr"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p:txBody>
      </p:sp>
      <p:sp>
        <p:nvSpPr>
          <p:cNvPr id="11267" name="Rectangle 1"/>
          <p:cNvSpPr/>
          <p:nvPr/>
        </p:nvSpPr>
        <p:spPr>
          <a:xfrm>
            <a:off x="2214563" y="244475"/>
            <a:ext cx="454025" cy="968375"/>
          </a:xfrm>
          <a:prstGeom prst="rect">
            <a:avLst/>
          </a:prstGeom>
          <a:noFill/>
          <a:ln w="9525">
            <a:noFill/>
          </a:ln>
        </p:spPr>
        <p:txBody>
          <a:bodyPr wrap="none" lIns="0" tIns="253920" rIns="0" bIns="126960" anchor="ctr" anchorCtr="0">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449580" defTabSz="914400">
              <a:spcBef>
                <a:spcPct val="0"/>
              </a:spcBef>
              <a:buClrTx/>
              <a:buSzTx/>
              <a:buFontTx/>
              <a:buNone/>
            </a:pPr>
            <a:endParaRPr lang="en-US" altLang="en-US" sz="1400" dirty="0">
              <a:solidFill>
                <a:srgbClr val="632423"/>
              </a:solidFill>
              <a:latin typeface="Cambria" panose="02040503050406030204" pitchFamily="18" charset="0"/>
            </a:endParaRPr>
          </a:p>
          <a:p>
            <a:pPr marL="0" lvl="0" indent="449580" defTabSz="914400">
              <a:spcBef>
                <a:spcPct val="0"/>
              </a:spcBef>
              <a:buClrTx/>
              <a:buSzTx/>
              <a:buFontTx/>
              <a:buNone/>
            </a:pPr>
            <a:endParaRPr lang="en-US" altLang="en-US" sz="2400" dirty="0">
              <a:solidFill>
                <a:schemeClr val="tx1"/>
              </a:solidFill>
              <a:latin typeface="Times New Roman" panose="02020603050405020304" pitchFamily="18" charset="0"/>
            </a:endParaRPr>
          </a:p>
        </p:txBody>
      </p:sp>
      <p:sp>
        <p:nvSpPr>
          <p:cNvPr id="11268" name="Rectangle 6"/>
          <p:cNvSpPr/>
          <p:nvPr/>
        </p:nvSpPr>
        <p:spPr>
          <a:xfrm>
            <a:off x="4946650" y="38100"/>
            <a:ext cx="241300" cy="307975"/>
          </a:xfrm>
          <a:prstGeom prst="rect">
            <a:avLst/>
          </a:prstGeom>
          <a:noFill/>
          <a:ln w="9525">
            <a:noFill/>
          </a:ln>
        </p:spPr>
        <p:txBody>
          <a:bodyPr wrap="none">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ctr" defTabSz="914400">
              <a:spcBef>
                <a:spcPct val="0"/>
              </a:spcBef>
              <a:buClrTx/>
              <a:buSzTx/>
              <a:buFontTx/>
              <a:buNone/>
            </a:pPr>
            <a:r>
              <a:rPr lang="es-PE" altLang="en-US" sz="1400" dirty="0">
                <a:solidFill>
                  <a:srgbClr val="632423"/>
                </a:solidFill>
                <a:latin typeface="Cambria" panose="02040503050406030204" pitchFamily="18" charset="0"/>
              </a:rPr>
              <a:t>I</a:t>
            </a:r>
            <a:endParaRPr lang="en-US" altLang="en-US" sz="2400" dirty="0">
              <a:solidFill>
                <a:schemeClr val="tx1"/>
              </a:solidFill>
              <a:latin typeface="Times New Roman" panose="02020603050405020304" pitchFamily="18" charset="0"/>
            </a:endParaRPr>
          </a:p>
        </p:txBody>
      </p:sp>
      <p:sp>
        <p:nvSpPr>
          <p:cNvPr id="11269" name="Rectangle 4"/>
          <p:cNvSpPr/>
          <p:nvPr/>
        </p:nvSpPr>
        <p:spPr>
          <a:xfrm>
            <a:off x="0" y="5824538"/>
            <a:ext cx="13820775" cy="1939925"/>
          </a:xfrm>
          <a:prstGeom prst="rect">
            <a:avLst/>
          </a:prstGeom>
          <a:noFill/>
          <a:ln w="9525">
            <a:noFill/>
          </a:ln>
        </p:spPr>
        <p:txBody>
          <a:bodyPr anchor="ctr" anchorCtr="0">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spcBef>
                <a:spcPct val="0"/>
              </a:spcBef>
              <a:buClrTx/>
              <a:buSzTx/>
              <a:buFontTx/>
              <a:buNone/>
            </a:pPr>
            <a:r>
              <a:rPr lang="es-PE" altLang="en-US" sz="2000" dirty="0">
                <a:solidFill>
                  <a:schemeClr val="tx1"/>
                </a:solidFill>
                <a:latin typeface="Times New Roman" panose="02020603050405020304" pitchFamily="18" charset="0"/>
                <a:cs typeface="Times New Roman" panose="02020603050405020304" pitchFamily="18" charset="0"/>
              </a:rPr>
              <a:t>         </a:t>
            </a:r>
            <a:endParaRPr lang="es-PE" altLang="en-US" sz="2000" dirty="0">
              <a:solidFill>
                <a:schemeClr val="tx1"/>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endParaRPr lang="es-PE" altLang="en-US" sz="2000" dirty="0">
              <a:solidFill>
                <a:schemeClr val="tx1"/>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endParaRPr lang="es-PE" altLang="en-US" sz="2000" dirty="0">
              <a:solidFill>
                <a:schemeClr val="tx1"/>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endParaRPr lang="es-PE" altLang="en-US" sz="2000" dirty="0">
              <a:solidFill>
                <a:schemeClr val="tx1"/>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endParaRPr lang="es-PE" altLang="en-US" sz="2000" dirty="0">
              <a:solidFill>
                <a:schemeClr val="tx1"/>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endParaRPr lang="es-PE" altLang="en-US" sz="2000" dirty="0">
              <a:solidFill>
                <a:schemeClr val="tx1"/>
              </a:solidFill>
              <a:latin typeface="Times New Roman" panose="02020603050405020304" pitchFamily="18" charset="0"/>
            </a:endParaRPr>
          </a:p>
        </p:txBody>
      </p:sp>
      <p:sp>
        <p:nvSpPr>
          <p:cNvPr id="11270" name="Text Box 9"/>
          <p:cNvSpPr txBox="1"/>
          <p:nvPr/>
        </p:nvSpPr>
        <p:spPr>
          <a:xfrm>
            <a:off x="1331913" y="260350"/>
            <a:ext cx="6705600" cy="1704975"/>
          </a:xfrm>
          <a:prstGeom prst="rect">
            <a:avLst/>
          </a:prstGeom>
          <a:solidFill>
            <a:srgbClr val="FFFFFF"/>
          </a:solidFill>
          <a:ln w="38100" cap="flat" cmpd="dbl">
            <a:solidFill>
              <a:srgbClr val="000000"/>
            </a:solidFill>
            <a:prstDash val="solid"/>
            <a:miter/>
            <a:headEnd type="none" w="med" len="med"/>
            <a:tailEnd type="none" w="med" len="med"/>
          </a:ln>
        </p:spPr>
        <p:txBody>
          <a:bodyPr lIns="36195" tIns="36195" rIns="36195" bIns="36195"/>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defTabSz="914400">
              <a:spcBef>
                <a:spcPct val="0"/>
              </a:spcBef>
              <a:buClrTx/>
              <a:buSzTx/>
              <a:buFontTx/>
              <a:buNone/>
            </a:pPr>
            <a:r>
              <a:rPr lang="en-US" altLang="en-US" sz="1100" b="1" dirty="0">
                <a:solidFill>
                  <a:srgbClr val="000000"/>
                </a:solidFill>
                <a:latin typeface="GungsuhChe" pitchFamily="49" charset="-127"/>
              </a:rPr>
              <a:t> </a:t>
            </a:r>
            <a:endParaRPr lang="en-US" altLang="en-US" sz="1100" b="1" dirty="0">
              <a:solidFill>
                <a:srgbClr val="000000"/>
              </a:solidFill>
              <a:latin typeface="GungsuhChe" pitchFamily="49" charset="-127"/>
            </a:endParaRPr>
          </a:p>
          <a:p>
            <a:pPr marL="0" lvl="0" indent="0" algn="ctr" defTabSz="914400">
              <a:spcBef>
                <a:spcPct val="0"/>
              </a:spcBef>
              <a:buClrTx/>
              <a:buSzTx/>
              <a:buFontTx/>
              <a:buNone/>
            </a:pPr>
            <a:r>
              <a:rPr lang="en-US" altLang="en-US" sz="1100" b="1" dirty="0">
                <a:solidFill>
                  <a:srgbClr val="000000"/>
                </a:solidFill>
                <a:latin typeface="GungsuhChe" pitchFamily="49" charset="-127"/>
              </a:rPr>
              <a:t>     </a:t>
            </a:r>
            <a:endParaRPr lang="en-US" altLang="en-US" sz="1100" b="1" dirty="0">
              <a:solidFill>
                <a:srgbClr val="000000"/>
              </a:solidFill>
              <a:latin typeface="GungsuhChe" pitchFamily="49" charset="-127"/>
            </a:endParaRPr>
          </a:p>
          <a:p>
            <a:pPr marL="0" lvl="0" indent="0" defTabSz="914400">
              <a:spcBef>
                <a:spcPct val="0"/>
              </a:spcBef>
              <a:buClrTx/>
              <a:buSzTx/>
              <a:buFontTx/>
              <a:buNone/>
            </a:pPr>
            <a:r>
              <a:rPr lang="en-US" altLang="en-US" sz="1100" b="1" dirty="0">
                <a:solidFill>
                  <a:srgbClr val="000000"/>
                </a:solidFill>
                <a:latin typeface="GungsuhChe" pitchFamily="49" charset="-127"/>
              </a:rPr>
              <a:t> </a:t>
            </a:r>
            <a:endParaRPr lang="ro-RO" altLang="en-US" sz="2400" dirty="0">
              <a:solidFill>
                <a:schemeClr val="tx1"/>
              </a:solidFill>
              <a:latin typeface="Times New Roman" panose="02020603050405020304" pitchFamily="18" charset="0"/>
            </a:endParaRPr>
          </a:p>
        </p:txBody>
      </p:sp>
      <p:sp>
        <p:nvSpPr>
          <p:cNvPr id="11271" name="WordArt 11"/>
          <p:cNvSpPr>
            <a:spLocks noTextEdit="1"/>
          </p:cNvSpPr>
          <p:nvPr/>
        </p:nvSpPr>
        <p:spPr>
          <a:xfrm>
            <a:off x="1692275" y="476250"/>
            <a:ext cx="5991225" cy="1285875"/>
          </a:xfrm>
          <a:prstGeom prst="rect">
            <a:avLst/>
          </a:prstGeom>
        </p:spPr>
        <p:txBody>
          <a:bodyPr wrap="none" fromWordArt="1">
            <a:prstTxWarp prst="textPlain">
              <a:avLst>
                <a:gd name="adj" fmla="val 50000"/>
              </a:avLst>
            </a:prstTxWarp>
            <a:normAutofit/>
          </a:bodyPr>
          <a:p>
            <a:pPr algn="ctr"/>
            <a:r>
              <a:rPr lang="en-US" sz="1400">
                <a:ln w="9525" cap="flat" cmpd="sng">
                  <a:solidFill>
                    <a:srgbClr val="993366"/>
                  </a:solidFill>
                  <a:prstDash val="solid"/>
                  <a:headEnd type="none" w="med" len="med"/>
                  <a:tailEnd type="none" w="med" len="med"/>
                </a:ln>
                <a:solidFill>
                  <a:srgbClr val="993366"/>
                </a:solidFill>
                <a:latin typeface="Comic Sans MS" panose="030F0702030302020204" pitchFamily="66" charset="0"/>
                <a:ea typeface="Comic Sans MS" panose="030F0702030302020204" pitchFamily="66" charset="0"/>
              </a:rPr>
              <a:t>FII INTELIGENT! </a:t>
            </a:r>
            <a:endParaRPr lang="en-US" sz="1400">
              <a:ln w="9525" cap="flat" cmpd="sng">
                <a:solidFill>
                  <a:srgbClr val="993366"/>
                </a:solidFill>
                <a:prstDash val="solid"/>
                <a:headEnd type="none" w="med" len="med"/>
                <a:tailEnd type="none" w="med" len="med"/>
              </a:ln>
              <a:solidFill>
                <a:srgbClr val="993366"/>
              </a:solidFill>
              <a:latin typeface="Comic Sans MS" panose="030F0702030302020204" pitchFamily="66" charset="0"/>
              <a:ea typeface="Comic Sans MS" panose="030F0702030302020204" pitchFamily="66" charset="0"/>
            </a:endParaRPr>
          </a:p>
          <a:p>
            <a:pPr algn="ctr"/>
            <a:r>
              <a:rPr lang="en-US" sz="1400">
                <a:ln w="9525" cap="flat" cmpd="sng">
                  <a:solidFill>
                    <a:srgbClr val="993366"/>
                  </a:solidFill>
                  <a:prstDash val="solid"/>
                  <a:headEnd type="none" w="med" len="med"/>
                  <a:tailEnd type="none" w="med" len="med"/>
                </a:ln>
                <a:solidFill>
                  <a:srgbClr val="993366"/>
                </a:solidFill>
                <a:latin typeface="Comic Sans MS" panose="030F0702030302020204" pitchFamily="66" charset="0"/>
                <a:ea typeface="Comic Sans MS" panose="030F0702030302020204" pitchFamily="66" charset="0"/>
              </a:rPr>
              <a:t>SPUNE STOP VIOLENŢEI!</a:t>
            </a:r>
            <a:endParaRPr lang="en-US" sz="1400">
              <a:ln w="9525" cap="flat" cmpd="sng">
                <a:solidFill>
                  <a:srgbClr val="993366"/>
                </a:solidFill>
                <a:prstDash val="solid"/>
                <a:headEnd type="none" w="med" len="med"/>
                <a:tailEnd type="none" w="med" len="med"/>
              </a:ln>
              <a:solidFill>
                <a:srgbClr val="993366"/>
              </a:solidFill>
              <a:latin typeface="Comic Sans MS" panose="030F0702030302020204" pitchFamily="66" charset="0"/>
              <a:ea typeface="Comic Sans MS" panose="030F0702030302020204" pitchFamily="66" charset="0"/>
            </a:endParaRPr>
          </a:p>
        </p:txBody>
      </p:sp>
      <p:graphicFrame>
        <p:nvGraphicFramePr>
          <p:cNvPr id="11272" name="Table 11271"/>
          <p:cNvGraphicFramePr/>
          <p:nvPr/>
        </p:nvGraphicFramePr>
        <p:xfrm>
          <a:off x="1042988" y="2349500"/>
          <a:ext cx="7561263" cy="3600450"/>
        </p:xfrm>
        <a:graphic>
          <a:graphicData uri="http://schemas.openxmlformats.org/drawingml/2006/table">
            <a:tbl>
              <a:tblPr/>
              <a:tblGrid>
                <a:gridCol w="2166938"/>
                <a:gridCol w="2274887"/>
                <a:gridCol w="3119438"/>
              </a:tblGrid>
              <a:tr h="9588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15000"/>
                        </a:lnSpc>
                        <a:buNone/>
                      </a:pPr>
                      <a:r>
                        <a:rPr lang="ro-RO" altLang="en-US" sz="2000" b="1" i="1" dirty="0">
                          <a:solidFill>
                            <a:srgbClr val="000000"/>
                          </a:solidFill>
                          <a:latin typeface="Times New Roman" panose="02020603050405020304" pitchFamily="18" charset="0"/>
                          <a:cs typeface="Times New Roman" panose="02020603050405020304" pitchFamily="18" charset="0"/>
                        </a:rPr>
                        <a:t>FĂRĂ Violenţă verbală</a:t>
                      </a:r>
                      <a:endParaRPr lang="ro-RO" altLang="en-US" sz="2000" dirty="0">
                        <a:solidFill>
                          <a:srgbClr val="000000"/>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15000"/>
                        </a:lnSpc>
                        <a:buNone/>
                      </a:pPr>
                      <a:r>
                        <a:rPr lang="ro-RO" altLang="en-US" sz="2000" b="1" i="1" dirty="0">
                          <a:solidFill>
                            <a:srgbClr val="000000"/>
                          </a:solidFill>
                          <a:latin typeface="Times New Roman" panose="02020603050405020304" pitchFamily="18" charset="0"/>
                          <a:cs typeface="Times New Roman" panose="02020603050405020304" pitchFamily="18" charset="0"/>
                        </a:rPr>
                        <a:t>FĂRĂ Violenţă fizică</a:t>
                      </a:r>
                      <a:endParaRPr lang="ro-RO" altLang="en-US" sz="2000" dirty="0">
                        <a:solidFill>
                          <a:srgbClr val="000000"/>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15000"/>
                        </a:lnSpc>
                        <a:buNone/>
                      </a:pPr>
                      <a:r>
                        <a:rPr lang="ro-RO" altLang="en-US" sz="2000" b="1" i="1" dirty="0">
                          <a:solidFill>
                            <a:srgbClr val="000000"/>
                          </a:solidFill>
                          <a:latin typeface="Times New Roman" panose="02020603050405020304" pitchFamily="18" charset="0"/>
                          <a:cs typeface="Times New Roman" panose="02020603050405020304" pitchFamily="18" charset="0"/>
                        </a:rPr>
                        <a:t>FĂRĂ Comportamente care intră sub incidenţa legii</a:t>
                      </a:r>
                      <a:endParaRPr lang="ro-RO" altLang="en-US" sz="2000" dirty="0">
                        <a:solidFill>
                          <a:srgbClr val="000000"/>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41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Poreclire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Tachinare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Ironizare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Amenintare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Hartuire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Injurii</a:t>
                      </a:r>
                      <a:endParaRPr lang="ro-RO" altLang="en-US" sz="2000" b="1" dirty="0">
                        <a:solidFill>
                          <a:srgbClr val="000000"/>
                        </a:solidFill>
                        <a:latin typeface="Comic Sans MS" panose="030F0702030302020204" pitchFamily="66"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Bruscare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Împingere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Lovire</a:t>
                      </a:r>
                      <a:endParaRPr lang="ro-RO" altLang="en-US" sz="2000" b="1" dirty="0">
                        <a:solidFill>
                          <a:srgbClr val="000000"/>
                        </a:solidFill>
                        <a:latin typeface="Comic Sans MS" panose="030F0702030302020204" pitchFamily="66"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Comic Sans MS" panose="030F0702030302020204" pitchFamily="66" charset="0"/>
                          <a:cs typeface="Times New Roman" panose="02020603050405020304" pitchFamily="18" charset="0"/>
                        </a:rPr>
                        <a:t>Ranire</a:t>
                      </a:r>
                      <a:endParaRPr lang="ro-RO" altLang="en-US" sz="2000" b="1" dirty="0">
                        <a:solidFill>
                          <a:srgbClr val="000000"/>
                        </a:solidFill>
                        <a:latin typeface="Comic Sans MS" panose="030F0702030302020204" pitchFamily="66"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15000"/>
                        </a:lnSpc>
                        <a:buNone/>
                      </a:pPr>
                      <a:r>
                        <a:rPr lang="ro-RO" altLang="en-US" sz="2000" b="1" dirty="0">
                          <a:solidFill>
                            <a:srgbClr val="000000"/>
                          </a:solidFill>
                          <a:latin typeface="Times New Roman" panose="02020603050405020304" pitchFamily="18" charset="0"/>
                          <a:cs typeface="Times New Roman" panose="02020603050405020304" pitchFamily="18" charset="0"/>
                        </a:rPr>
                        <a:t>Furt</a:t>
                      </a:r>
                      <a:endParaRPr lang="ro-RO" altLang="en-US" sz="2000" b="1" dirty="0">
                        <a:solidFill>
                          <a:srgbClr val="000000"/>
                        </a:solidFill>
                        <a:latin typeface="Times New Roman" panose="02020603050405020304" pitchFamily="18"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Times New Roman" panose="02020603050405020304" pitchFamily="18" charset="0"/>
                          <a:cs typeface="Times New Roman" panose="02020603050405020304" pitchFamily="18" charset="0"/>
                        </a:rPr>
                        <a:t>Vandalism</a:t>
                      </a:r>
                      <a:endParaRPr lang="ro-RO" altLang="en-US" sz="2000" b="1" dirty="0">
                        <a:solidFill>
                          <a:srgbClr val="000000"/>
                        </a:solidFill>
                        <a:latin typeface="Times New Roman" panose="02020603050405020304" pitchFamily="18"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Times New Roman" panose="02020603050405020304" pitchFamily="18" charset="0"/>
                          <a:cs typeface="Times New Roman" panose="02020603050405020304" pitchFamily="18" charset="0"/>
                        </a:rPr>
                        <a:t>Consum/comercializare de droguri</a:t>
                      </a:r>
                      <a:endParaRPr lang="ro-RO" altLang="en-US" sz="2000" b="1" dirty="0">
                        <a:solidFill>
                          <a:srgbClr val="000000"/>
                        </a:solidFill>
                        <a:latin typeface="Times New Roman" panose="02020603050405020304" pitchFamily="18"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Times New Roman" panose="02020603050405020304" pitchFamily="18" charset="0"/>
                          <a:cs typeface="Times New Roman" panose="02020603050405020304" pitchFamily="18" charset="0"/>
                        </a:rPr>
                        <a:t>Tulburarea linistii publice</a:t>
                      </a:r>
                      <a:endParaRPr lang="ro-RO" altLang="en-US" sz="2000" b="1" dirty="0">
                        <a:solidFill>
                          <a:srgbClr val="000000"/>
                        </a:solidFill>
                        <a:latin typeface="Times New Roman" panose="02020603050405020304" pitchFamily="18" charset="0"/>
                        <a:cs typeface="Times New Roman" panose="02020603050405020304" pitchFamily="18" charset="0"/>
                      </a:endParaRPr>
                    </a:p>
                    <a:p>
                      <a:pPr lvl="0" eaLnBrk="1" hangingPunct="1">
                        <a:lnSpc>
                          <a:spcPct val="115000"/>
                        </a:lnSpc>
                        <a:buNone/>
                      </a:pPr>
                      <a:r>
                        <a:rPr lang="ro-RO" altLang="en-US" sz="2000" b="1" dirty="0">
                          <a:solidFill>
                            <a:srgbClr val="000000"/>
                          </a:solidFill>
                          <a:latin typeface="Times New Roman" panose="02020603050405020304" pitchFamily="18" charset="0"/>
                          <a:cs typeface="Times New Roman" panose="02020603050405020304" pitchFamily="18" charset="0"/>
                        </a:rPr>
                        <a:t>Viol</a:t>
                      </a:r>
                      <a:endParaRPr lang="ro-RO" altLang="en-US" sz="2000" b="1" dirty="0">
                        <a:solidFill>
                          <a:srgbClr val="000000"/>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1286" name="Rectangle 12"/>
          <p:cNvSpPr/>
          <p:nvPr/>
        </p:nvSpPr>
        <p:spPr>
          <a:xfrm>
            <a:off x="611188" y="5949950"/>
            <a:ext cx="9144000" cy="457200"/>
          </a:xfrm>
          <a:prstGeom prst="rect">
            <a:avLst/>
          </a:prstGeom>
          <a:noFill/>
          <a:ln w="9525">
            <a:noFill/>
          </a:ln>
        </p:spPr>
        <p:txBody>
          <a:bodyPr wrap="none" anchor="ctr" anchorCtr="0">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ctr" defTabSz="914400">
              <a:spcBef>
                <a:spcPct val="0"/>
              </a:spcBef>
              <a:buClrTx/>
              <a:buSzTx/>
              <a:buFontTx/>
              <a:buNone/>
            </a:pPr>
            <a:r>
              <a:rPr lang="ro-RO" altLang="en-US" sz="1400" dirty="0">
                <a:solidFill>
                  <a:srgbClr val="000000"/>
                </a:solidFill>
                <a:latin typeface="Times New Roman" panose="02020603050405020304" pitchFamily="18" charset="0"/>
                <a:cs typeface="Times New Roman" panose="02020603050405020304" pitchFamily="18" charset="0"/>
              </a:rPr>
              <a:t>http://www.unicef.ro/&amp;files/prevenirea-si-combaterea-violentei.pdf</a:t>
            </a:r>
            <a:endParaRPr lang="ro-RO" altLang="en-US" sz="2400" dirty="0">
              <a:solidFill>
                <a:schemeClr val="tx1"/>
              </a:solidFill>
              <a:latin typeface="Times New Roman" panose="02020603050405020304" pitchFamily="18" charset="0"/>
            </a:endParaRPr>
          </a:p>
        </p:txBody>
      </p:sp>
      <p:sp>
        <p:nvSpPr>
          <p:cNvPr id="11287" name="WordArt 15"/>
          <p:cNvSpPr>
            <a:spLocks noTextEdit="1"/>
          </p:cNvSpPr>
          <p:nvPr/>
        </p:nvSpPr>
        <p:spPr>
          <a:xfrm rot="5400000">
            <a:off x="-2573337" y="2978150"/>
            <a:ext cx="6048375" cy="900113"/>
          </a:xfrm>
          <a:prstGeom prst="rect">
            <a:avLst/>
          </a:prstGeom>
        </p:spPr>
        <p:txBody>
          <a:bodyPr vert="wordArtVert" wrap="none" fromWordArt="1">
            <a:prstTxWarp prst="textInflateBottom">
              <a:avLst>
                <a:gd name="adj" fmla="val 68083"/>
              </a:avLst>
            </a:prstTxWarp>
            <a:normAutofit/>
          </a:bodyPr>
          <a:p>
            <a:pPr algn="ctr"/>
            <a:endParaRPr lang="en-US" sz="3600">
              <a:gradFill rotWithShape="1">
                <a:gsLst>
                  <a:gs pos="0">
                    <a:srgbClr val="00FF00"/>
                  </a:gs>
                  <a:gs pos="100000">
                    <a:srgbClr val="00CCFF"/>
                  </a:gs>
                </a:gsLst>
                <a:lin ang="0" scaled="1"/>
                <a:tileRect/>
              </a:gradFill>
              <a:effectLst>
                <a:outerShdw dist="99190" dir="7788334" algn="ctr" rotWithShape="0">
                  <a:srgbClr val="000080">
                    <a:alpha val="79999"/>
                  </a:srgbClr>
                </a:outerShdw>
              </a:effectLst>
              <a:latin typeface="Arial Black" panose="020B0A04020102020204" charset="0"/>
              <a:ea typeface="Arial Black" panose="020B0A04020102020204" charset="0"/>
            </a:endParaRPr>
          </a:p>
        </p:txBody>
      </p:sp>
      <p:sp>
        <p:nvSpPr>
          <p:cNvPr id="11288" name="Slide Number Placeholder 2"/>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US" altLang="en-US" sz="900" dirty="0">
                <a:solidFill>
                  <a:schemeClr val="accent1"/>
                </a:solidFill>
                <a:latin typeface="Times New Roman" panose="02020603050405020304" pitchFamily="18" charset="0"/>
              </a:rPr>
            </a:fld>
            <a:endParaRPr lang="en-US" altLang="en-US" sz="900" dirty="0">
              <a:solidFill>
                <a:schemeClr val="accent1"/>
              </a:solidFill>
              <a:latin typeface="Times New Roman" panose="020206030504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descr="plansa5"/>
          <p:cNvPicPr>
            <a:picLocks noChangeAspect="1"/>
          </p:cNvPicPr>
          <p:nvPr/>
        </p:nvPicPr>
        <p:blipFill>
          <a:blip r:embed="rId1"/>
          <a:stretch>
            <a:fillRect/>
          </a:stretch>
        </p:blipFill>
        <p:spPr>
          <a:xfrm>
            <a:off x="900113" y="130175"/>
            <a:ext cx="8064500" cy="6597650"/>
          </a:xfrm>
          <a:prstGeom prst="rect">
            <a:avLst/>
          </a:prstGeom>
          <a:noFill/>
          <a:ln w="9525">
            <a:noFill/>
          </a:ln>
        </p:spPr>
      </p:pic>
      <p:sp>
        <p:nvSpPr>
          <p:cNvPr id="12291" name="WordArt 5"/>
          <p:cNvSpPr>
            <a:spLocks noTextEdit="1"/>
          </p:cNvSpPr>
          <p:nvPr/>
        </p:nvSpPr>
        <p:spPr>
          <a:xfrm rot="5400000">
            <a:off x="-2447925" y="3103563"/>
            <a:ext cx="6048375" cy="649287"/>
          </a:xfrm>
          <a:prstGeom prst="rect">
            <a:avLst/>
          </a:prstGeom>
        </p:spPr>
        <p:txBody>
          <a:bodyPr vert="wordArtVert" wrap="none" fromWordArt="1">
            <a:prstTxWarp prst="textWave4">
              <a:avLst>
                <a:gd name="adj1" fmla="val 13005"/>
                <a:gd name="adj2" fmla="val 0"/>
              </a:avLst>
            </a:prstTxWarp>
            <a:normAutofit/>
          </a:bodyPr>
          <a:p>
            <a:pPr algn="ctr"/>
            <a:r>
              <a:rPr lang="en-US" sz="3600">
                <a:gradFill rotWithShape="1">
                  <a:gsLst>
                    <a:gs pos="0">
                      <a:srgbClr val="00FF00"/>
                    </a:gs>
                    <a:gs pos="100000">
                      <a:srgbClr val="00CCFF"/>
                    </a:gs>
                  </a:gsLst>
                  <a:lin ang="0" scaled="1"/>
                  <a:tileRect/>
                </a:gradFill>
                <a:effectLst>
                  <a:outerShdw dist="99190" dir="7788334" algn="ctr" rotWithShape="0">
                    <a:srgbClr val="000080">
                      <a:alpha val="79999"/>
                    </a:srgbClr>
                  </a:outerShdw>
                </a:effectLst>
                <a:latin typeface="Arial Black" panose="020B0A04020102020204" charset="0"/>
                <a:ea typeface="Arial Black" panose="020B0A04020102020204" charset="0"/>
              </a:rPr>
              <a:t>Mesaje elevi</a:t>
            </a:r>
            <a:endParaRPr lang="en-US" sz="3600">
              <a:gradFill rotWithShape="1">
                <a:gsLst>
                  <a:gs pos="0">
                    <a:srgbClr val="00FF00"/>
                  </a:gs>
                  <a:gs pos="100000">
                    <a:srgbClr val="00CCFF"/>
                  </a:gs>
                </a:gsLst>
                <a:lin ang="0" scaled="1"/>
                <a:tileRect/>
              </a:gradFill>
              <a:effectLst>
                <a:outerShdw dist="99190" dir="7788334" algn="ctr" rotWithShape="0">
                  <a:srgbClr val="000080">
                    <a:alpha val="79999"/>
                  </a:srgbClr>
                </a:outerShdw>
              </a:effectLst>
              <a:latin typeface="Arial Black" panose="020B0A04020102020204" charset="0"/>
              <a:ea typeface="Arial Black" panose="020B0A04020102020204" charset="0"/>
            </a:endParaRPr>
          </a:p>
        </p:txBody>
      </p:sp>
    </p:spTree>
  </p:cSld>
  <p:clrMapOvr>
    <a:masterClrMapping/>
  </p:clrMapOvr>
  <p:transition spd="slow">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Number Placeholder 7"/>
          <p:cNvSpPr txBox="1">
            <a:spLocks noGrp="1"/>
          </p:cNvSpPr>
          <p:nvPr>
            <p:ph type="sldNum" sz="quarter" idx="12"/>
          </p:nvPr>
        </p:nvSpPr>
        <p:spPr>
          <a:xfrm>
            <a:off x="2771775" y="6127750"/>
            <a:ext cx="2305050" cy="396875"/>
          </a:xfrm>
          <a:noFill/>
          <a:ln>
            <a:noFill/>
          </a:ln>
        </p:spPr>
        <p:txBody>
          <a:bodyPr anchor="ctr" anchorCtr="0"/>
          <a:p>
            <a:pPr marL="0" indent="0" algn="r" defTabSz="914400">
              <a:lnSpc>
                <a:spcPct val="107000"/>
              </a:lnSpc>
              <a:spcBef>
                <a:spcPct val="0"/>
              </a:spcBef>
              <a:spcAft>
                <a:spcPts val="800"/>
              </a:spcAft>
              <a:buClrTx/>
              <a:buSzTx/>
              <a:buFontTx/>
              <a:buNone/>
            </a:pPr>
            <a:r>
              <a:rPr lang="en-US" altLang="en-US" sz="900" dirty="0">
                <a:solidFill>
                  <a:schemeClr val="accent1"/>
                </a:solidFill>
                <a:latin typeface="Calibri" panose="020F0502020204030204" pitchFamily="34" charset="0"/>
                <a:cs typeface="Calibri" panose="020F0502020204030204" pitchFamily="34" charset="0"/>
              </a:rPr>
              <a:t>25 NOIEMBRIE 2022OCTOMBRIE 2022</a:t>
            </a:r>
            <a:endParaRPr lang="en-US" altLang="en-US" sz="900" dirty="0">
              <a:solidFill>
                <a:schemeClr val="accent1"/>
              </a:solidFill>
              <a:latin typeface="Calibri" panose="020F0502020204030204" pitchFamily="34" charset="0"/>
              <a:ea typeface="Calibri" panose="020F0502020204030204" pitchFamily="34" charset="0"/>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962" y="1772816"/>
            <a:ext cx="6262278" cy="33123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0" y="0"/>
            <a:ext cx="9144000" cy="822325"/>
          </a:xfrm>
          <a:prstGeom prst="rect">
            <a:avLst/>
          </a:prstGeom>
        </p:spPr>
        <p:style>
          <a:lnRef idx="1">
            <a:schemeClr val="accent6"/>
          </a:lnRef>
          <a:fillRef idx="2">
            <a:schemeClr val="accent6"/>
          </a:fillRef>
          <a:effectRef idx="1">
            <a:schemeClr val="accent6"/>
          </a:effectRef>
          <a:fontRef idx="minor">
            <a:schemeClr val="dk1"/>
          </a:fontRef>
        </p:style>
        <p:txBody>
          <a:bodyPr lIns="113349" tIns="56675" rIns="113349" bIns="56675">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a:buNone/>
            </a:pPr>
            <a:r>
              <a:rPr lang="vi-VN" altLang="x-none" sz="1800" b="1" dirty="0">
                <a:solidFill>
                  <a:srgbClr val="000000"/>
                </a:solidFill>
                <a:latin typeface="Arial" panose="020B0604020202020204" pitchFamily="34" charset="0"/>
                <a:ea typeface="Adobe Gothic Std B" pitchFamily="34" charset="-128"/>
              </a:rPr>
              <a:t>Prevenirea şi stoparea fenomenului de bullying necesită implicarea tuturor: </a:t>
            </a:r>
            <a:r>
              <a:rPr lang="vi-VN" altLang="x-none" sz="2800" b="1" dirty="0">
                <a:solidFill>
                  <a:srgbClr val="000000"/>
                </a:solidFill>
                <a:latin typeface="Arial" panose="020B0604020202020204" pitchFamily="34" charset="0"/>
                <a:ea typeface="Adobe Gothic Std B" pitchFamily="34" charset="-128"/>
              </a:rPr>
              <a:t>şcoală, cadre didactice, părinţii, copii.</a:t>
            </a:r>
            <a:endParaRPr lang="vi-VN" altLang="x-none" sz="2800" b="1" dirty="0">
              <a:solidFill>
                <a:srgbClr val="000000"/>
              </a:solidFill>
              <a:latin typeface="Arial" panose="020B0604020202020204" pitchFamily="34" charset="0"/>
              <a:ea typeface="Adobe Gothic Std B" pitchFamily="34" charset="-128"/>
            </a:endParaRPr>
          </a:p>
        </p:txBody>
      </p:sp>
      <p:sp>
        <p:nvSpPr>
          <p:cNvPr id="24581" name="Rectangle 1"/>
          <p:cNvSpPr/>
          <p:nvPr/>
        </p:nvSpPr>
        <p:spPr>
          <a:xfrm rot="-10800000" flipV="1">
            <a:off x="2306638" y="3449638"/>
            <a:ext cx="4575175" cy="2678112"/>
          </a:xfrm>
          <a:prstGeom prst="rect">
            <a:avLst/>
          </a:prstGeom>
          <a:noFill/>
          <a:ln w="9525">
            <a:noFill/>
          </a:ln>
        </p:spPr>
        <p:txBody>
          <a:bodyPr>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r>
              <a:rPr lang="en-US" altLang="en-US" sz="2400" dirty="0">
                <a:solidFill>
                  <a:schemeClr val="tx1"/>
                </a:solidFill>
                <a:latin typeface="Times New Roman" panose="02020603050405020304" pitchFamily="18" charset="0"/>
              </a:rPr>
              <a:t>PROF. LIVEZEANU VASILICA</a:t>
            </a:r>
            <a:endParaRPr lang="en-US" altLang="en-US" sz="2400" dirty="0">
              <a:solidFill>
                <a:schemeClr val="tx1"/>
              </a:solidFill>
              <a:latin typeface="Times New Roman" panose="02020603050405020304" pitchFamily="18" charset="0"/>
            </a:endParaRPr>
          </a:p>
          <a:p>
            <a:pPr marL="0" lvl="0" indent="0" defTabSz="914400">
              <a:spcBef>
                <a:spcPct val="0"/>
              </a:spcBef>
              <a:buClrTx/>
              <a:buSzTx/>
              <a:buFontTx/>
              <a:buNone/>
            </a:pPr>
            <a:r>
              <a:rPr lang="en-US" altLang="en-US" sz="2400" dirty="0">
                <a:solidFill>
                  <a:schemeClr val="tx1"/>
                </a:solidFill>
                <a:latin typeface="Times New Roman" panose="02020603050405020304" pitchFamily="18" charset="0"/>
              </a:rPr>
              <a:t>            UNGUREANU IULIANA</a:t>
            </a:r>
            <a:endParaRPr lang="en-US" altLang="en-US" sz="2400" dirty="0">
              <a:solidFill>
                <a:schemeClr val="tx1"/>
              </a:solidFill>
              <a:latin typeface="Times New Roman" panose="02020603050405020304" pitchFamily="18" charset="0"/>
            </a:endParaRPr>
          </a:p>
        </p:txBody>
      </p:sp>
    </p:spTree>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52095" y="116840"/>
            <a:ext cx="8537575" cy="6369685"/>
          </a:xfrm>
          <a:prstGeom prst="rect">
            <a:avLst/>
          </a:prstGeom>
          <a:noFill/>
        </p:spPr>
        <p:txBody>
          <a:bodyPr wrap="square" rtlCol="0" anchor="t">
            <a:spAutoFit/>
          </a:bodyPr>
          <a:p>
            <a:r>
              <a:rPr lang="en-US"/>
              <a:t>Olweus a făcut diferența între trei tipuri de bază de comportament tip bullying: </a:t>
            </a:r>
            <a:endParaRPr lang="en-US"/>
          </a:p>
          <a:p>
            <a:r>
              <a:rPr lang="en-US"/>
              <a:t>●</a:t>
            </a:r>
            <a:r>
              <a:rPr lang="en-US" sz="4000"/>
              <a:t> </a:t>
            </a:r>
            <a:r>
              <a:rPr lang="en-US" sz="4000" b="1"/>
              <a:t>fizic:</a:t>
            </a:r>
            <a:r>
              <a:rPr lang="en-US" sz="4000"/>
              <a:t> lovire, împingere, pocnire, ciupire, constrângerea celuilalt elev prin contact fizic</a:t>
            </a:r>
            <a:endParaRPr lang="en-US" sz="4000"/>
          </a:p>
          <a:p>
            <a:r>
              <a:rPr lang="en-US" sz="4000"/>
              <a:t>● </a:t>
            </a:r>
            <a:r>
              <a:rPr lang="en-US" sz="4000" b="1"/>
              <a:t>verbal</a:t>
            </a:r>
            <a:r>
              <a:rPr lang="en-US" sz="4000"/>
              <a:t>: amenințări, tachinare, insulte, bătaie de joc, șantaj, poreclire, împrăștierea de zvonuri și minciuni</a:t>
            </a:r>
            <a:endParaRPr lang="en-US" sz="4000"/>
          </a:p>
          <a:p>
            <a:r>
              <a:rPr lang="en-US" sz="4000"/>
              <a:t>● </a:t>
            </a:r>
            <a:r>
              <a:rPr lang="en-US" sz="4000" b="1"/>
              <a:t>emoțional/psihologic:</a:t>
            </a:r>
            <a:r>
              <a:rPr lang="en-US" sz="4000"/>
              <a:t> excluderea intenționată a cuiva dint</a:t>
            </a:r>
            <a:r>
              <a:rPr lang="ro-RO" altLang="en-US" sz="4000"/>
              <a:t>r-</a:t>
            </a:r>
            <a:r>
              <a:rPr lang="en-US" sz="4000"/>
              <a:t>un grup sau activitate, manipulare, ridiculizare</a:t>
            </a:r>
            <a:endParaRPr lang="en-US" sz="4000"/>
          </a:p>
        </p:txBody>
      </p:sp>
    </p:spTree>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12139" y="620395"/>
            <a:ext cx="6347714" cy="1320800"/>
          </a:xfrm>
        </p:spPr>
        <p:txBody>
          <a:bodyPr/>
          <a:p>
            <a:r>
              <a:rPr lang="en-US"/>
              <a:t>Ce nu este bullying-ul</a:t>
            </a:r>
            <a:endParaRPr lang="en-US"/>
          </a:p>
        </p:txBody>
      </p:sp>
      <p:sp>
        <p:nvSpPr>
          <p:cNvPr id="5" name="Text Box 4"/>
          <p:cNvSpPr txBox="1"/>
          <p:nvPr/>
        </p:nvSpPr>
        <p:spPr>
          <a:xfrm>
            <a:off x="165100" y="1340485"/>
            <a:ext cx="8796020" cy="4523105"/>
          </a:xfrm>
          <a:prstGeom prst="rect">
            <a:avLst/>
          </a:prstGeom>
          <a:noFill/>
        </p:spPr>
        <p:txBody>
          <a:bodyPr wrap="square" rtlCol="0" anchor="t">
            <a:spAutoFit/>
          </a:bodyPr>
          <a:p>
            <a:r>
              <a:rPr lang="en-US" sz="4400" b="1"/>
              <a:t>t</a:t>
            </a:r>
            <a:r>
              <a:rPr lang="en-US" sz="4800" b="1"/>
              <a:t>achinare</a:t>
            </a:r>
            <a:r>
              <a:rPr lang="en-US" sz="4800"/>
              <a:t> (intenție de amuzare și conectare)</a:t>
            </a:r>
            <a:endParaRPr lang="en-US" sz="4800"/>
          </a:p>
          <a:p>
            <a:r>
              <a:rPr lang="en-US" sz="4800" b="1"/>
              <a:t>conflict </a:t>
            </a:r>
            <a:r>
              <a:rPr lang="en-US" sz="4800"/>
              <a:t>(echilibru de putere)</a:t>
            </a:r>
            <a:endParaRPr lang="en-US" sz="4800"/>
          </a:p>
          <a:p>
            <a:r>
              <a:rPr lang="en-US" sz="4800" b="1"/>
              <a:t>violență fizică gravă</a:t>
            </a:r>
            <a:r>
              <a:rPr lang="en-US" sz="4800"/>
              <a:t> (situație izolată care se pedepsește conform </a:t>
            </a:r>
            <a:endParaRPr lang="en-US" sz="4800"/>
          </a:p>
          <a:p>
            <a:r>
              <a:rPr lang="en-US" sz="4800"/>
              <a:t>legilor în vigoare)</a:t>
            </a:r>
            <a:endParaRPr lang="en-US" sz="4800"/>
          </a:p>
        </p:txBody>
      </p:sp>
    </p:spTree>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Tipuri de bullying </a:t>
            </a:r>
            <a:endParaRPr lang="en-US"/>
          </a:p>
        </p:txBody>
      </p:sp>
      <p:sp>
        <p:nvSpPr>
          <p:cNvPr id="5" name="Text Box 4"/>
          <p:cNvSpPr txBox="1"/>
          <p:nvPr/>
        </p:nvSpPr>
        <p:spPr>
          <a:xfrm>
            <a:off x="561340" y="1669415"/>
            <a:ext cx="5280660" cy="2430145"/>
          </a:xfrm>
          <a:prstGeom prst="rect">
            <a:avLst/>
          </a:prstGeom>
          <a:noFill/>
        </p:spPr>
        <p:txBody>
          <a:bodyPr wrap="square" rtlCol="0" anchor="t">
            <a:spAutoFit/>
          </a:bodyPr>
          <a:p>
            <a:r>
              <a:rPr lang="en-US" sz="3200" b="1">
                <a:gradFill>
                  <a:gsLst>
                    <a:gs pos="0">
                      <a:srgbClr val="007BD3"/>
                    </a:gs>
                    <a:gs pos="100000">
                      <a:srgbClr val="034373"/>
                    </a:gs>
                  </a:gsLst>
                  <a:lin scaled="0"/>
                </a:gradFill>
              </a:rPr>
              <a:t>Direct</a:t>
            </a:r>
            <a:endParaRPr lang="en-US" sz="3200" b="1">
              <a:gradFill>
                <a:gsLst>
                  <a:gs pos="0">
                    <a:srgbClr val="007BD3"/>
                  </a:gs>
                  <a:gs pos="100000">
                    <a:srgbClr val="034373"/>
                  </a:gs>
                </a:gsLst>
                <a:lin scaled="0"/>
              </a:gradFill>
            </a:endParaRPr>
          </a:p>
          <a:p>
            <a:r>
              <a:rPr lang="en-US"/>
              <a:t>● </a:t>
            </a:r>
            <a:r>
              <a:rPr lang="en-US" sz="4000"/>
              <a:t>bullying fizic</a:t>
            </a:r>
            <a:endParaRPr lang="en-US" sz="4000"/>
          </a:p>
          <a:p>
            <a:r>
              <a:rPr lang="en-US" sz="4000"/>
              <a:t>● amenințări</a:t>
            </a:r>
            <a:endParaRPr lang="en-US" sz="4000"/>
          </a:p>
          <a:p>
            <a:r>
              <a:rPr lang="en-US" sz="4000"/>
              <a:t>● porecle/insulte</a:t>
            </a:r>
            <a:endParaRPr lang="en-US" sz="4000"/>
          </a:p>
        </p:txBody>
      </p:sp>
      <p:sp>
        <p:nvSpPr>
          <p:cNvPr id="6" name="Text Box 5"/>
          <p:cNvSpPr txBox="1"/>
          <p:nvPr/>
        </p:nvSpPr>
        <p:spPr>
          <a:xfrm>
            <a:off x="4520565" y="2847975"/>
            <a:ext cx="3596005" cy="2430145"/>
          </a:xfrm>
          <a:prstGeom prst="rect">
            <a:avLst/>
          </a:prstGeom>
          <a:noFill/>
        </p:spPr>
        <p:txBody>
          <a:bodyPr wrap="square" rtlCol="0" anchor="t">
            <a:spAutoFit/>
          </a:bodyPr>
          <a:p>
            <a:r>
              <a:rPr lang="en-US" sz="3200" b="1">
                <a:solidFill>
                  <a:schemeClr val="accent2"/>
                </a:solidFill>
              </a:rPr>
              <a:t>Indirect</a:t>
            </a:r>
            <a:endParaRPr lang="en-US" sz="3200" b="1">
              <a:solidFill>
                <a:schemeClr val="accent2"/>
              </a:solidFill>
            </a:endParaRPr>
          </a:p>
          <a:p>
            <a:r>
              <a:rPr lang="en-US"/>
              <a:t>● </a:t>
            </a:r>
            <a:r>
              <a:rPr lang="en-US" sz="4000"/>
              <a:t>zvonuri</a:t>
            </a:r>
            <a:endParaRPr lang="en-US" sz="4000"/>
          </a:p>
          <a:p>
            <a:r>
              <a:rPr lang="en-US" sz="4000"/>
              <a:t>● excludere</a:t>
            </a:r>
            <a:endParaRPr lang="en-US" sz="4000"/>
          </a:p>
          <a:p>
            <a:r>
              <a:rPr lang="en-US" sz="4000"/>
              <a:t>● cyberbullying</a:t>
            </a:r>
            <a:endParaRPr lang="en-US" sz="4000"/>
          </a:p>
        </p:txBody>
      </p:sp>
    </p:spTree>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extBox 14"/>
          <p:cNvSpPr txBox="1"/>
          <p:nvPr/>
        </p:nvSpPr>
        <p:spPr>
          <a:xfrm>
            <a:off x="185798" y="520689"/>
            <a:ext cx="5526837" cy="422233"/>
          </a:xfrm>
          <a:prstGeom prst="rect">
            <a:avLst/>
          </a:prstGeom>
        </p:spPr>
        <p:style>
          <a:lnRef idx="0">
            <a:schemeClr val="accent1"/>
          </a:lnRef>
          <a:fillRef idx="3">
            <a:schemeClr val="accent1"/>
          </a:fillRef>
          <a:effectRef idx="3">
            <a:schemeClr val="accent1"/>
          </a:effectRef>
          <a:fontRef idx="minor">
            <a:schemeClr val="lt1"/>
          </a:fontRef>
        </p:style>
        <p:txBody>
          <a:bodyPr wrap="none" lIns="113349" tIns="56675" rIns="113349" bIns="56675">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o-RO" sz="20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F</a:t>
            </a:r>
            <a:r>
              <a:rPr kumimoji="0" lang="en-GB" sz="2000" b="1"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enomenul</a:t>
            </a:r>
            <a:r>
              <a:rPr kumimoji="0" lang="en-GB" sz="20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bullying</a:t>
            </a:r>
            <a:r>
              <a:rPr kumimoji="0" lang="ro-RO" sz="20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 o problemă frecventă</a:t>
            </a:r>
            <a:endParaRPr kumimoji="0" lang="en-GB" sz="20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92088" y="5732463"/>
            <a:ext cx="8659813" cy="669925"/>
          </a:xfrm>
          <a:prstGeom prst="rect">
            <a:avLst/>
          </a:prstGeom>
        </p:spPr>
        <p:style>
          <a:lnRef idx="1">
            <a:schemeClr val="accent6"/>
          </a:lnRef>
          <a:fillRef idx="2">
            <a:schemeClr val="accent6"/>
          </a:fillRef>
          <a:effectRef idx="1">
            <a:schemeClr val="accent6"/>
          </a:effectRef>
          <a:fontRef idx="minor">
            <a:schemeClr val="dk1"/>
          </a:fontRef>
        </p:style>
        <p:txBody>
          <a:bodyPr lIns="113349" tIns="56675" rIns="113349" bIns="56675">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a:buNone/>
            </a:pPr>
            <a:r>
              <a:rPr lang="ro-RO" altLang="x-none" sz="1800" dirty="0">
                <a:solidFill>
                  <a:srgbClr val="000000"/>
                </a:solidFill>
                <a:latin typeface="Arial" panose="020B0604020202020204" pitchFamily="34" charset="0"/>
                <a:cs typeface="Arial" panose="020B0604020202020204" pitchFamily="34" charset="0"/>
              </a:rPr>
              <a:t>Bullying-ul nu presupune existenţa unui conflict bazat pe o problemă reală, ci pe dorinţa agresorului de a obţine putere sau autoritate. </a:t>
            </a:r>
            <a:endParaRPr lang="en-GB" altLang="x-none" sz="1800" dirty="0">
              <a:solidFill>
                <a:srgbClr val="000000"/>
              </a:solidFill>
              <a:latin typeface="Arial" panose="020B0604020202020204" pitchFamily="34" charset="0"/>
              <a:ea typeface="Arial" panose="020B0604020202020204" pitchFamily="34" charset="0"/>
            </a:endParaRPr>
          </a:p>
        </p:txBody>
      </p:sp>
      <p:sp>
        <p:nvSpPr>
          <p:cNvPr id="19462" name="Slide Number Placeholder 2"/>
          <p:cNvSpPr txBox="1">
            <a:spLocks noGrp="1"/>
          </p:cNvSpPr>
          <p:nvPr>
            <p:ph type="sldNum" sz="quarter" idx="4"/>
          </p:nvPr>
        </p:nvSpPr>
        <p:spPr>
          <a:noFill/>
          <a:ln>
            <a:noFill/>
          </a:ln>
        </p:spPr>
        <p:txBody>
          <a:bodyPr anchor="ctr" anchorCtr="0"/>
          <a:p>
            <a:pPr marL="0" indent="0" algn="r" defTabSz="914400">
              <a:spcBef>
                <a:spcPct val="0"/>
              </a:spcBef>
              <a:buClrTx/>
              <a:buSzTx/>
              <a:buFontTx/>
              <a:buNone/>
            </a:pPr>
            <a:fld id="{9A0DB2DC-4C9A-4742-B13C-FB6460FD3503}" type="slidenum">
              <a:rPr lang="en-GB" altLang="en-US" sz="900" kern="1200" dirty="0">
                <a:solidFill>
                  <a:schemeClr val="accent1"/>
                </a:solidFill>
                <a:latin typeface="Times New Roman" panose="02020603050405020304" pitchFamily="18" charset="0"/>
                <a:ea typeface="+mn-ea"/>
                <a:cs typeface="+mn-cs"/>
              </a:rPr>
            </a:fld>
            <a:endParaRPr lang="en-GB" altLang="en-US" sz="900" kern="1200" dirty="0">
              <a:solidFill>
                <a:schemeClr val="accent1"/>
              </a:solidFill>
              <a:latin typeface="Times New Roman" panose="02020603050405020304" pitchFamily="18" charset="0"/>
              <a:ea typeface="+mn-ea"/>
              <a:cs typeface="+mn-cs"/>
            </a:endParaRPr>
          </a:p>
        </p:txBody>
      </p:sp>
      <p:sp>
        <p:nvSpPr>
          <p:cNvPr id="19463" name="Rectangle 5"/>
          <p:cNvSpPr/>
          <p:nvPr/>
        </p:nvSpPr>
        <p:spPr>
          <a:xfrm>
            <a:off x="446405" y="1341755"/>
            <a:ext cx="7707630" cy="4154170"/>
          </a:xfrm>
          <a:prstGeom prst="rect">
            <a:avLst/>
          </a:prstGeom>
          <a:noFill/>
          <a:ln w="9525">
            <a:noFill/>
          </a:ln>
        </p:spPr>
        <p:txBody>
          <a:bodyPr wrap="square">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spcBef>
                <a:spcPct val="0"/>
              </a:spcBef>
              <a:buClrTx/>
              <a:buSzTx/>
              <a:buFontTx/>
              <a:buNone/>
            </a:pPr>
            <a:r>
              <a:rPr lang="vi-VN" altLang="en-US" dirty="0">
                <a:solidFill>
                  <a:schemeClr val="tx1"/>
                </a:solidFill>
                <a:latin typeface="Arial" panose="020B0604020202020204" pitchFamily="34" charset="0"/>
                <a:cs typeface="Arial" panose="020B0604020202020204" pitchFamily="34" charset="0"/>
              </a:rPr>
              <a:t>Bullying înseamnă folosirea unei forțe superioare pentru a influența sau intimida pe cineva.</a:t>
            </a:r>
            <a:endParaRPr lang="ro-RO" altLang="en-US"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ro-RO" altLang="en-US"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vi-VN" altLang="en-US" dirty="0">
                <a:solidFill>
                  <a:schemeClr val="tx1"/>
                </a:solidFill>
                <a:latin typeface="Arial" panose="020B0604020202020204" pitchFamily="34" charset="0"/>
                <a:cs typeface="Arial" panose="020B0604020202020204" pitchFamily="34" charset="0"/>
              </a:rPr>
              <a:t>Este un comportament repetat si intenționat prin care agresorul își persecută, rănește, intimidează victima verbal, relațional și/sau fizic.</a:t>
            </a:r>
            <a:endParaRPr lang="vi-VN" altLang="en-US"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endParaRPr lang="vi-VN" altLang="en-US" dirty="0">
              <a:solidFill>
                <a:schemeClr val="tx1"/>
              </a:solidFill>
              <a:latin typeface="Arial" panose="020B0604020202020204" pitchFamily="34" charset="0"/>
              <a:cs typeface="Arial" panose="020B0604020202020204" pitchFamily="34" charset="0"/>
            </a:endParaRPr>
          </a:p>
          <a:p>
            <a:pPr marL="0" lvl="0" indent="0" algn="just" defTabSz="914400">
              <a:spcBef>
                <a:spcPct val="0"/>
              </a:spcBef>
              <a:buClrTx/>
              <a:buSzTx/>
              <a:buFontTx/>
              <a:buNone/>
            </a:pPr>
            <a:r>
              <a:rPr lang="vi-VN" altLang="en-US" dirty="0">
                <a:solidFill>
                  <a:schemeClr val="tx1"/>
                </a:solidFill>
                <a:latin typeface="Arial" panose="020B0604020202020204" pitchFamily="34" charset="0"/>
                <a:cs typeface="Arial" panose="020B0604020202020204" pitchFamily="34" charset="0"/>
              </a:rPr>
              <a:t>Fenomenul bullying apare atunci când un copil este etichetat, tachinat, batjocorit în cercul său de cunoștințe sau de colegi. Uneori, aceste tachinări se transformă în îmbrânciri sau, în unele cazuri, în atacuri fizice.</a:t>
            </a:r>
            <a:endParaRPr lang="vi-VN" altLang="en-US" dirty="0">
              <a:solidFill>
                <a:schemeClr val="tx1"/>
              </a:solidFill>
              <a:latin typeface="Arial" panose="020B0604020202020204" pitchFamily="34" charset="0"/>
              <a:ea typeface="Arial" panose="020B0604020202020204" pitchFamily="34" charset="0"/>
            </a:endParaRPr>
          </a:p>
        </p:txBody>
      </p:sp>
      <p:pic>
        <p:nvPicPr>
          <p:cNvPr id="19464" name="Picture 3"/>
          <p:cNvPicPr>
            <a:picLocks noChangeAspect="1"/>
          </p:cNvPicPr>
          <p:nvPr/>
        </p:nvPicPr>
        <p:blipFill>
          <a:blip r:embed="rId1"/>
          <a:stretch>
            <a:fillRect/>
          </a:stretch>
        </p:blipFill>
        <p:spPr>
          <a:xfrm>
            <a:off x="6087745" y="-79375"/>
            <a:ext cx="2319655" cy="1563370"/>
          </a:xfrm>
          <a:prstGeom prst="rect">
            <a:avLst/>
          </a:prstGeom>
          <a:noFill/>
          <a:ln w="9525">
            <a:noFill/>
          </a:ln>
        </p:spPr>
      </p:pic>
    </p:spTree>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Number Placeholder 1"/>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GB" altLang="en-US" sz="900" dirty="0">
                <a:solidFill>
                  <a:schemeClr val="accent1"/>
                </a:solidFill>
                <a:latin typeface="Times New Roman" panose="02020603050405020304" pitchFamily="18" charset="0"/>
              </a:rPr>
            </a:fld>
            <a:endParaRPr lang="en-GB" altLang="en-US" sz="900" dirty="0">
              <a:solidFill>
                <a:schemeClr val="accent1"/>
              </a:solidFill>
              <a:latin typeface="Times New Roman" panose="02020603050405020304" pitchFamily="18" charset="0"/>
            </a:endParaRPr>
          </a:p>
        </p:txBody>
      </p:sp>
      <p:sp>
        <p:nvSpPr>
          <p:cNvPr id="20483" name="Rectangle 2"/>
          <p:cNvSpPr/>
          <p:nvPr/>
        </p:nvSpPr>
        <p:spPr>
          <a:xfrm>
            <a:off x="371475" y="188913"/>
            <a:ext cx="8359775" cy="893762"/>
          </a:xfrm>
          <a:prstGeom prst="rect">
            <a:avLst/>
          </a:prstGeom>
          <a:noFill/>
          <a:ln w="9525">
            <a:noFill/>
          </a:ln>
        </p:spPr>
        <p:txBody>
          <a:bodyPr lIns="113349" tIns="56675" rIns="113349" bIns="56675">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just" defTabSz="914400">
              <a:lnSpc>
                <a:spcPct val="150000"/>
              </a:lnSpc>
              <a:spcBef>
                <a:spcPct val="0"/>
              </a:spcBef>
              <a:buClrTx/>
              <a:buSzTx/>
              <a:buFontTx/>
              <a:buNone/>
            </a:pPr>
            <a:r>
              <a:rPr lang="vi-VN" altLang="en-US" dirty="0">
                <a:solidFill>
                  <a:schemeClr val="tx1"/>
                </a:solidFill>
                <a:latin typeface="Arial" panose="020B0604020202020204" pitchFamily="34" charset="0"/>
                <a:cs typeface="Arial" panose="020B0604020202020204" pitchFamily="34" charset="0"/>
              </a:rPr>
              <a:t>Mai recent a căpătat amploare un nou tip de bullying, „adaptat” dezvoltării puternice a tehnologiei comunicării, şi anume cyberbullying-ul.</a:t>
            </a:r>
            <a:endParaRPr lang="vi-VN" altLang="en-US" dirty="0">
              <a:solidFill>
                <a:schemeClr val="tx1"/>
              </a:solidFill>
              <a:latin typeface="Arial" panose="020B0604020202020204" pitchFamily="34" charset="0"/>
              <a:ea typeface="Arial" panose="020B0604020202020204" pitchFamily="34" charset="0"/>
            </a:endParaRPr>
          </a:p>
        </p:txBody>
      </p:sp>
      <p:sp>
        <p:nvSpPr>
          <p:cNvPr id="4" name="TextBox 3"/>
          <p:cNvSpPr txBox="1"/>
          <p:nvPr/>
        </p:nvSpPr>
        <p:spPr>
          <a:xfrm>
            <a:off x="112395" y="1988820"/>
            <a:ext cx="5931535" cy="4852670"/>
          </a:xfrm>
          <a:prstGeom prst="rect">
            <a:avLst/>
          </a:prstGeom>
          <a:noFill/>
        </p:spPr>
        <p:txBody>
          <a:bodyPr wrap="square" lIns="113349" tIns="56675" rIns="113349" bIns="56675">
            <a:spAutoFit/>
          </a:bodyPr>
          <a:p>
            <a:pPr marL="354330" indent="-354330" algn="just">
              <a:buBlip>
                <a:blip r:embed="rId1"/>
              </a:buBlip>
            </a:pPr>
            <a:r>
              <a:rPr lang="ro-RO" altLang="x-none" b="1" dirty="0">
                <a:cs typeface="Times New Roman" panose="02020603050405020304" pitchFamily="18" charset="0"/>
              </a:rPr>
              <a:t>Cyberbullying</a:t>
            </a:r>
            <a:r>
              <a:rPr lang="ro-RO" altLang="x-none" dirty="0">
                <a:cs typeface="Times New Roman" panose="02020603050405020304" pitchFamily="18" charset="0"/>
              </a:rPr>
              <a:t> se referă la comportamentul de intimidare prin intermediul tehnologiilor de informare şi comunicare: SMS-uri sau e-mailuri jignitoare, răutăcioase, zvonuri sau comentarii răspândite pe site-uri de socializare, distribuirea de imagini jenante sau ofensatoare cu persoana hărţuită etc.</a:t>
            </a:r>
            <a:endParaRPr lang="ro-RO" altLang="x-none" dirty="0">
              <a:cs typeface="Times New Roman" panose="02020603050405020304" pitchFamily="18" charset="0"/>
            </a:endParaRPr>
          </a:p>
          <a:p>
            <a:pPr marL="354330" indent="-354330" algn="just">
              <a:buNone/>
            </a:pPr>
            <a:r>
              <a:rPr lang="ro-RO" altLang="x-none" dirty="0">
                <a:cs typeface="Times New Roman" panose="02020603050405020304" pitchFamily="18" charset="0"/>
              </a:rPr>
              <a:t>Cyberbullying-ul poate avea aceleaşi efecte devastatoare ca orice alt tip de bullying, uneori chiar mai severe (acest tip de hărţiure nu se limitează la un singur loc, ci </a:t>
            </a:r>
            <a:r>
              <a:rPr lang="ro-RO" altLang="x-none" sz="2000" dirty="0">
                <a:cs typeface="Times New Roman" panose="02020603050405020304" pitchFamily="18" charset="0"/>
              </a:rPr>
              <a:t>îi „urmăreşte” pe adolescenţi inclusiv acasă).</a:t>
            </a:r>
            <a:endParaRPr lang="en-GB" altLang="x-none" sz="2000" dirty="0">
              <a:ea typeface="Arial" panose="020B0604020202020204" pitchFamily="34" charset="0"/>
              <a:cs typeface="Times New Roman" panose="02020603050405020304" pitchFamily="18" charset="0"/>
            </a:endParaRPr>
          </a:p>
        </p:txBody>
      </p:sp>
      <p:pic>
        <p:nvPicPr>
          <p:cNvPr id="20485" name="Picture 2" descr="Image result for cyberbullying"/>
          <p:cNvPicPr>
            <a:picLocks noChangeAspect="1"/>
          </p:cNvPicPr>
          <p:nvPr/>
        </p:nvPicPr>
        <p:blipFill>
          <a:blip r:embed="rId2"/>
          <a:stretch>
            <a:fillRect/>
          </a:stretch>
        </p:blipFill>
        <p:spPr>
          <a:xfrm>
            <a:off x="6163945" y="1340485"/>
            <a:ext cx="2567305" cy="1445895"/>
          </a:xfrm>
          <a:prstGeom prst="rect">
            <a:avLst/>
          </a:prstGeom>
          <a:noFill/>
          <a:ln w="9525">
            <a:noFill/>
          </a:ln>
        </p:spPr>
      </p:pic>
    </p:spTree>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Roluri în bullying</a:t>
            </a:r>
            <a:endParaRPr lang="en-US"/>
          </a:p>
        </p:txBody>
      </p:sp>
      <p:sp>
        <p:nvSpPr>
          <p:cNvPr id="5" name="Oval 4"/>
          <p:cNvSpPr/>
          <p:nvPr/>
        </p:nvSpPr>
        <p:spPr>
          <a:xfrm>
            <a:off x="1172210" y="1605280"/>
            <a:ext cx="2852420" cy="291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AGRESOR</a:t>
            </a:r>
            <a:endParaRPr lang="en-US"/>
          </a:p>
        </p:txBody>
      </p:sp>
      <p:sp>
        <p:nvSpPr>
          <p:cNvPr id="6" name="Oval 5"/>
          <p:cNvSpPr/>
          <p:nvPr/>
        </p:nvSpPr>
        <p:spPr>
          <a:xfrm>
            <a:off x="4594225" y="1808480"/>
            <a:ext cx="2966085" cy="2783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MARTOR</a:t>
            </a:r>
            <a:endParaRPr lang="en-US"/>
          </a:p>
        </p:txBody>
      </p:sp>
      <p:sp>
        <p:nvSpPr>
          <p:cNvPr id="7" name="Oval 6"/>
          <p:cNvSpPr/>
          <p:nvPr/>
        </p:nvSpPr>
        <p:spPr>
          <a:xfrm>
            <a:off x="2484120" y="4580890"/>
            <a:ext cx="3953510" cy="2042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t>VICTIMA</a:t>
            </a:r>
            <a:endParaRPr lang="en-US"/>
          </a:p>
        </p:txBody>
      </p:sp>
    </p:spTree>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5"/>
          <p:cNvSpPr/>
          <p:nvPr/>
        </p:nvSpPr>
        <p:spPr>
          <a:xfrm>
            <a:off x="137795" y="1016000"/>
            <a:ext cx="8832215" cy="6022340"/>
          </a:xfrm>
          <a:prstGeom prst="rect">
            <a:avLst/>
          </a:prstGeom>
          <a:noFill/>
          <a:ln w="9525">
            <a:noFill/>
          </a:ln>
        </p:spPr>
        <p:txBody>
          <a:bodyPr wrap="square" lIns="113349" tIns="56675" rIns="113349" bIns="56675">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177800" lvl="0" indent="-211455" algn="just" defTabSz="914400">
              <a:spcBef>
                <a:spcPct val="0"/>
              </a:spcBef>
              <a:buClrTx/>
              <a:buSzTx/>
              <a:buFontTx/>
              <a:buBlip>
                <a:blip r:embed="rId1"/>
              </a:buBlip>
            </a:pPr>
            <a:r>
              <a:rPr lang="ro-RO" altLang="en-US" dirty="0">
                <a:solidFill>
                  <a:schemeClr val="tx1"/>
                </a:solidFill>
                <a:latin typeface="Arial" panose="020B0604020202020204" pitchFamily="34" charset="0"/>
                <a:cs typeface="Arial" panose="020B0604020202020204" pitchFamily="34" charset="0"/>
              </a:rPr>
              <a:t>Unii dintre agresori sunt bine priviţi în grup, sunt populari, au influenţă în rândul celor de aceeaşi vârstă şi le place să domine sau să conducă pe alţii;</a:t>
            </a:r>
            <a:endParaRPr lang="ro-RO" altLang="en-US" dirty="0">
              <a:solidFill>
                <a:schemeClr val="tx1"/>
              </a:solidFill>
              <a:latin typeface="Arial" panose="020B0604020202020204" pitchFamily="34" charset="0"/>
              <a:cs typeface="Arial" panose="020B0604020202020204" pitchFamily="34" charset="0"/>
            </a:endParaRPr>
          </a:p>
          <a:p>
            <a:pPr marL="177800" lvl="0" indent="-211455" algn="just" defTabSz="914400">
              <a:spcBef>
                <a:spcPct val="0"/>
              </a:spcBef>
              <a:buClrTx/>
              <a:buSzTx/>
              <a:buFontTx/>
              <a:buBlip>
                <a:blip r:embed="rId1"/>
              </a:buBlip>
            </a:pPr>
            <a:r>
              <a:rPr lang="ro-RO" altLang="en-US" dirty="0">
                <a:solidFill>
                  <a:schemeClr val="tx1"/>
                </a:solidFill>
                <a:latin typeface="Arial" panose="020B0604020202020204" pitchFamily="34" charset="0"/>
                <a:cs typeface="Arial" panose="020B0604020202020204" pitchFamily="34" charset="0"/>
              </a:rPr>
              <a:t>Alţii </a:t>
            </a:r>
            <a:r>
              <a:rPr lang="vi-VN" altLang="en-US" dirty="0">
                <a:solidFill>
                  <a:schemeClr val="tx1"/>
                </a:solidFill>
                <a:latin typeface="Arial" panose="020B0604020202020204" pitchFamily="34" charset="0"/>
                <a:cs typeface="Arial" panose="020B0604020202020204" pitchFamily="34" charset="0"/>
              </a:rPr>
              <a:t>sunt agresivi deoarece aceștia au fost izolați și simt o nevoie puternică de a aparține unui grup, ȋnsă nu posedă abilitățile sociale de a-și păstra prietenii</a:t>
            </a:r>
            <a:r>
              <a:rPr lang="ro-RO" altLang="en-US" dirty="0">
                <a:solidFill>
                  <a:schemeClr val="tx1"/>
                </a:solidFill>
                <a:latin typeface="Arial" panose="020B0604020202020204" pitchFamily="34" charset="0"/>
                <a:cs typeface="Arial" panose="020B0604020202020204" pitchFamily="34" charset="0"/>
              </a:rPr>
              <a:t>;</a:t>
            </a:r>
            <a:endParaRPr lang="en-US" altLang="en-US" dirty="0">
              <a:solidFill>
                <a:schemeClr val="tx1"/>
              </a:solidFill>
              <a:latin typeface="Arial" panose="020B0604020202020204" pitchFamily="34" charset="0"/>
              <a:cs typeface="Arial" panose="020B0604020202020204" pitchFamily="34" charset="0"/>
            </a:endParaRPr>
          </a:p>
          <a:p>
            <a:pPr marL="177800" lvl="0" indent="-211455" algn="just" defTabSz="914400">
              <a:spcBef>
                <a:spcPct val="0"/>
              </a:spcBef>
              <a:buClrTx/>
              <a:buSzTx/>
              <a:buFontTx/>
              <a:buBlip>
                <a:blip r:embed="rId1"/>
              </a:buBlip>
            </a:pPr>
            <a:r>
              <a:rPr lang="vi-VN" altLang="en-US" dirty="0">
                <a:solidFill>
                  <a:schemeClr val="tx1"/>
                </a:solidFill>
                <a:latin typeface="Arial" panose="020B0604020202020204" pitchFamily="34" charset="0"/>
                <a:cs typeface="Arial" panose="020B0604020202020204" pitchFamily="34" charset="0"/>
              </a:rPr>
              <a:t>Mulți copii nu pot evalua violența școlară ca fiind negativă sau inacceptabilă, așa cum fac adulții, și pot interpreta actele de agresiune ca amuzament sau distracție</a:t>
            </a:r>
            <a:r>
              <a:rPr lang="ro-RO" altLang="en-US" dirty="0">
                <a:solidFill>
                  <a:schemeClr val="tx1"/>
                </a:solidFill>
                <a:latin typeface="Arial" panose="020B0604020202020204" pitchFamily="34" charset="0"/>
                <a:cs typeface="Arial" panose="020B0604020202020204" pitchFamily="34" charset="0"/>
              </a:rPr>
              <a:t>;</a:t>
            </a:r>
            <a:endParaRPr lang="en-US" altLang="en-US" dirty="0">
              <a:solidFill>
                <a:schemeClr val="tx1"/>
              </a:solidFill>
              <a:latin typeface="Arial" panose="020B0604020202020204" pitchFamily="34" charset="0"/>
              <a:cs typeface="Arial" panose="020B0604020202020204" pitchFamily="34" charset="0"/>
            </a:endParaRPr>
          </a:p>
          <a:p>
            <a:pPr marL="177800" lvl="0" indent="-211455" algn="just" defTabSz="914400">
              <a:spcBef>
                <a:spcPct val="0"/>
              </a:spcBef>
              <a:buClrTx/>
              <a:buSzTx/>
              <a:buFontTx/>
              <a:buBlip>
                <a:blip r:embed="rId1"/>
              </a:buBlip>
            </a:pPr>
            <a:r>
              <a:rPr lang="en-US" altLang="en-US" dirty="0">
                <a:solidFill>
                  <a:schemeClr val="tx1"/>
                </a:solidFill>
                <a:latin typeface="Arial" panose="020B0604020202020204" pitchFamily="34" charset="0"/>
                <a:cs typeface="Arial" panose="020B0604020202020204" pitchFamily="34" charset="0"/>
              </a:rPr>
              <a:t>Chiar </a:t>
            </a:r>
            <a:r>
              <a:rPr lang="ro-RO" altLang="en-US" dirty="0">
                <a:solidFill>
                  <a:schemeClr val="tx1"/>
                </a:solidFill>
                <a:latin typeface="Arial" panose="020B0604020202020204" pitchFamily="34" charset="0"/>
                <a:cs typeface="Arial" panose="020B0604020202020204" pitchFamily="34" charset="0"/>
              </a:rPr>
              <a:t>dacă am putea avea impresia că agresorul este o persoană puternică şi încrezătoare, lucrurile stau uneori altfel – aceşti copii au de multe ori o stimă de sine scăzută, simţindu-se superiori doar dacă îi lezează pe alţii;</a:t>
            </a:r>
            <a:endParaRPr lang="ro-RO" altLang="en-US" dirty="0">
              <a:solidFill>
                <a:schemeClr val="tx1"/>
              </a:solidFill>
              <a:latin typeface="Arial" panose="020B0604020202020204" pitchFamily="34" charset="0"/>
              <a:cs typeface="Arial" panose="020B0604020202020204" pitchFamily="34" charset="0"/>
            </a:endParaRPr>
          </a:p>
          <a:p>
            <a:pPr marL="177800" lvl="0" indent="-211455" algn="just" defTabSz="914400">
              <a:spcBef>
                <a:spcPct val="0"/>
              </a:spcBef>
              <a:buClrTx/>
              <a:buSzTx/>
              <a:buFontTx/>
              <a:buBlip>
                <a:blip r:embed="rId1"/>
              </a:buBlip>
            </a:pPr>
            <a:r>
              <a:rPr lang="ro-RO" altLang="en-US" dirty="0">
                <a:solidFill>
                  <a:schemeClr val="tx1"/>
                </a:solidFill>
                <a:latin typeface="Arial" panose="020B0604020202020204" pitchFamily="34" charset="0"/>
                <a:cs typeface="Arial" panose="020B0604020202020204" pitchFamily="34" charset="0"/>
              </a:rPr>
              <a:t>De multe ori agresorii sunt ei înşişi victime ale fenomenului de bullying, pe care îl „învaţă” de la părinţi, fraţi sau colegi mai mari etc.</a:t>
            </a:r>
            <a:endParaRPr lang="ro-RO" altLang="en-US" dirty="0">
              <a:solidFill>
                <a:schemeClr val="tx1"/>
              </a:solidFill>
              <a:latin typeface="Arial" panose="020B0604020202020204" pitchFamily="34" charset="0"/>
              <a:ea typeface="Arial" panose="020B0604020202020204" pitchFamily="34" charset="0"/>
            </a:endParaRPr>
          </a:p>
        </p:txBody>
      </p:sp>
      <p:sp>
        <p:nvSpPr>
          <p:cNvPr id="3" name="TextBox 2"/>
          <p:cNvSpPr txBox="1"/>
          <p:nvPr/>
        </p:nvSpPr>
        <p:spPr>
          <a:xfrm>
            <a:off x="252690" y="343256"/>
            <a:ext cx="6140787" cy="391456"/>
          </a:xfrm>
          <a:prstGeom prst="rect">
            <a:avLst/>
          </a:prstGeom>
        </p:spPr>
        <p:style>
          <a:lnRef idx="0">
            <a:schemeClr val="accent1"/>
          </a:lnRef>
          <a:fillRef idx="3">
            <a:schemeClr val="accent1"/>
          </a:fillRef>
          <a:effectRef idx="3">
            <a:schemeClr val="accent1"/>
          </a:effectRef>
          <a:fontRef idx="minor">
            <a:schemeClr val="lt1"/>
          </a:fontRef>
        </p:style>
        <p:txBody>
          <a:bodyPr wrap="none" lIns="113349" tIns="56675" rIns="113349" bIns="56675">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o-RO" sz="18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De ce apare fenomenul bullying? Cine sunt agresorii?</a:t>
            </a:r>
            <a:endParaRPr kumimoji="0" lang="en-GB" sz="18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22534" name="Rectangle 8"/>
          <p:cNvSpPr/>
          <p:nvPr/>
        </p:nvSpPr>
        <p:spPr>
          <a:xfrm>
            <a:off x="2847975" y="161925"/>
            <a:ext cx="5802313" cy="330200"/>
          </a:xfrm>
          <a:prstGeom prst="rect">
            <a:avLst/>
          </a:prstGeom>
          <a:noFill/>
          <a:ln w="9525">
            <a:noFill/>
          </a:ln>
        </p:spPr>
        <p:txBody>
          <a:bodyPr lIns="113349" tIns="56675" rIns="113349" bIns="56675">
            <a:spAutoFit/>
          </a:bodyPr>
          <a:lst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stStyle>
          <a:p>
            <a:pPr marL="0" lvl="0" indent="0" algn="ctr" defTabSz="914400">
              <a:spcBef>
                <a:spcPct val="0"/>
              </a:spcBef>
              <a:buClrTx/>
              <a:buSzTx/>
              <a:buFontTx/>
              <a:buNone/>
            </a:pPr>
            <a:r>
              <a:rPr lang="en-GB" altLang="en-US" sz="1400" b="1" dirty="0">
                <a:solidFill>
                  <a:schemeClr val="tx1"/>
                </a:solidFill>
                <a:latin typeface="Arial" panose="020B0604020202020204" pitchFamily="34" charset="0"/>
                <a:cs typeface="Arial" panose="020B0604020202020204" pitchFamily="34" charset="0"/>
              </a:rPr>
              <a:t> </a:t>
            </a:r>
            <a:endParaRPr lang="en-GB" altLang="en-US" sz="1400" b="1" dirty="0">
              <a:solidFill>
                <a:schemeClr val="tx1"/>
              </a:solidFill>
              <a:latin typeface="Arial" panose="020B0604020202020204" pitchFamily="34" charset="0"/>
              <a:ea typeface="Arial" panose="020B0604020202020204" pitchFamily="34" charset="0"/>
            </a:endParaRPr>
          </a:p>
        </p:txBody>
      </p:sp>
      <p:sp>
        <p:nvSpPr>
          <p:cNvPr id="22535" name="Slide Number Placeholder 3"/>
          <p:cNvSpPr txBox="1">
            <a:spLocks noGrp="1"/>
          </p:cNvSpPr>
          <p:nvPr>
            <p:ph type="sldNum" sz="quarter" idx="12"/>
          </p:nvPr>
        </p:nvSpPr>
        <p:spPr>
          <a:noFill/>
          <a:ln>
            <a:noFill/>
          </a:ln>
        </p:spPr>
        <p:txBody>
          <a:bodyPr anchor="ctr" anchorCtr="0"/>
          <a:p>
            <a:pPr marL="0" indent="0" algn="r" defTabSz="914400">
              <a:spcBef>
                <a:spcPct val="0"/>
              </a:spcBef>
              <a:buClrTx/>
              <a:buSzTx/>
              <a:buFontTx/>
              <a:buNone/>
            </a:pPr>
            <a:fld id="{9A0DB2DC-4C9A-4742-B13C-FB6460FD3503}" type="slidenum">
              <a:rPr lang="en-GB" altLang="en-US" sz="900" dirty="0">
                <a:solidFill>
                  <a:schemeClr val="accent1"/>
                </a:solidFill>
                <a:latin typeface="Times New Roman" panose="02020603050405020304" pitchFamily="18" charset="0"/>
              </a:rPr>
            </a:fld>
            <a:endParaRPr lang="en-GB" altLang="en-US" sz="900" dirty="0">
              <a:solidFill>
                <a:schemeClr val="accent1"/>
              </a:solidFill>
              <a:latin typeface="Times New Roman" panose="02020603050405020304" pitchFamily="18" charset="0"/>
            </a:endParaRPr>
          </a:p>
        </p:txBody>
      </p:sp>
    </p:spTree>
  </p:cSld>
  <p:clrMapOvr>
    <a:masterClrMapping/>
  </p:clrMapOvr>
  <p:transition spd="slow">
    <p:zoom dir="in"/>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11741</Words>
  <Application>WPS Presentation</Application>
  <PresentationFormat/>
  <Paragraphs>304</Paragraphs>
  <Slides>24</Slides>
  <Notes>1</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24</vt:i4>
      </vt:variant>
    </vt:vector>
  </HeadingPairs>
  <TitlesOfParts>
    <vt:vector size="49" baseType="lpstr">
      <vt:lpstr>Arial</vt:lpstr>
      <vt:lpstr>SimSun</vt:lpstr>
      <vt:lpstr>Wingdings</vt:lpstr>
      <vt:lpstr>Times New Roman</vt:lpstr>
      <vt:lpstr>Trebuchet MS</vt:lpstr>
      <vt:lpstr>Wingdings 3</vt:lpstr>
      <vt:lpstr>Symbol</vt:lpstr>
      <vt:lpstr>Calibri</vt:lpstr>
      <vt:lpstr>Comic Sans MS</vt:lpstr>
      <vt:lpstr>Gabriola</vt:lpstr>
      <vt:lpstr>Wingdings 2</vt:lpstr>
      <vt:lpstr>Wingdings</vt:lpstr>
      <vt:lpstr>Arial Narrow</vt:lpstr>
      <vt:lpstr>Cambria</vt:lpstr>
      <vt:lpstr>GungsuhChe</vt:lpstr>
      <vt:lpstr>Malgun Gothic</vt:lpstr>
      <vt:lpstr>Aharoni</vt:lpstr>
      <vt:lpstr>Segoe Print</vt:lpstr>
      <vt:lpstr>Adobe Gothic Std B</vt:lpstr>
      <vt:lpstr>Yu Gothic</vt:lpstr>
      <vt:lpstr>Arial Black</vt:lpstr>
      <vt:lpstr>Microsoft YaHei</vt:lpstr>
      <vt:lpstr>Arial Unicode MS</vt:lpstr>
      <vt:lpstr>Facet</vt:lpstr>
      <vt:lpstr>1_Facet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Universitatea de Vest Timisoara Facultatea de Matematica</dc:title>
  <dc:creator>Karol</dc:creator>
  <cp:lastModifiedBy>Clasa-2</cp:lastModifiedBy>
  <cp:revision>113</cp:revision>
  <dcterms:created xsi:type="dcterms:W3CDTF">2004-04-28T17:36:36Z</dcterms:created>
  <dcterms:modified xsi:type="dcterms:W3CDTF">2022-11-24T21:48:10Z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68F4E62A403B4523AD6AEAD3D6AA0912</vt:lpwstr>
  </property>
  <property fmtid="{D5CDD505-2E9C-101B-9397-08002B2CF9AE}" pid="3" name="KSOProductBuildVer">
    <vt:lpwstr>1033-11.2.0.11380</vt:lpwstr>
  </property>
</Properties>
</file>