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9" r:id="rId1"/>
  </p:sldMasterIdLst>
  <p:sldIdLst>
    <p:sldId id="284" r:id="rId2"/>
    <p:sldId id="285" r:id="rId3"/>
    <p:sldId id="261" r:id="rId4"/>
    <p:sldId id="263" r:id="rId5"/>
    <p:sldId id="271" r:id="rId6"/>
    <p:sldId id="262" r:id="rId7"/>
    <p:sldId id="264" r:id="rId8"/>
    <p:sldId id="272" r:id="rId9"/>
    <p:sldId id="265" r:id="rId10"/>
    <p:sldId id="286" r:id="rId11"/>
    <p:sldId id="275" r:id="rId12"/>
    <p:sldId id="276" r:id="rId13"/>
    <p:sldId id="277" r:id="rId14"/>
    <p:sldId id="278" r:id="rId15"/>
    <p:sldId id="279" r:id="rId16"/>
    <p:sldId id="280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000" autoAdjust="0"/>
    <p:restoredTop sz="96057" autoAdjust="0"/>
  </p:normalViewPr>
  <p:slideViewPr>
    <p:cSldViewPr snapToGrid="0">
      <p:cViewPr varScale="1">
        <p:scale>
          <a:sx n="70" d="100"/>
          <a:sy n="70" d="100"/>
        </p:scale>
        <p:origin x="-744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EA9CF1-B554-4E91-88FA-CEDBD79A69B8}" type="datetimeFigureOut">
              <a:rPr lang="en-US" smtClean="0"/>
              <a:pPr/>
              <a:t>8/25/2022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B10F5C-3A5F-4F0E-9DE3-6398F968206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104374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EA9CF1-B554-4E91-88FA-CEDBD79A69B8}" type="datetimeFigureOut">
              <a:rPr lang="en-US" smtClean="0"/>
              <a:pPr/>
              <a:t>8/25/2022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B10F5C-3A5F-4F0E-9DE3-6398F968206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1630927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EA9CF1-B554-4E91-88FA-CEDBD79A69B8}" type="datetimeFigureOut">
              <a:rPr lang="en-US" smtClean="0"/>
              <a:pPr/>
              <a:t>8/25/2022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B10F5C-3A5F-4F0E-9DE3-6398F968206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82329716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EA9CF1-B554-4E91-88FA-CEDBD79A69B8}" type="datetimeFigureOut">
              <a:rPr lang="en-US" smtClean="0"/>
              <a:pPr/>
              <a:t>8/25/2022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B10F5C-3A5F-4F0E-9DE3-6398F968206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89760858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EA9CF1-B554-4E91-88FA-CEDBD79A69B8}" type="datetimeFigureOut">
              <a:rPr lang="en-US" smtClean="0"/>
              <a:pPr/>
              <a:t>8/25/2022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B10F5C-3A5F-4F0E-9DE3-6398F968206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="" xmlns:p14="http://schemas.microsoft.com/office/powerpoint/2010/main" val="331128682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EA9CF1-B554-4E91-88FA-CEDBD79A69B8}" type="datetimeFigureOut">
              <a:rPr lang="en-US" smtClean="0"/>
              <a:pPr/>
              <a:t>8/25/2022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B10F5C-3A5F-4F0E-9DE3-6398F968206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56394232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EA9CF1-B554-4E91-88FA-CEDBD79A69B8}" type="datetimeFigureOut">
              <a:rPr lang="en-US" smtClean="0"/>
              <a:pPr/>
              <a:t>8/25/2022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B10F5C-3A5F-4F0E-9DE3-6398F968206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04162744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EA9CF1-B554-4E91-88FA-CEDBD79A69B8}" type="datetimeFigureOut">
              <a:rPr lang="en-US" smtClean="0"/>
              <a:pPr/>
              <a:t>8/25/2022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B10F5C-3A5F-4F0E-9DE3-6398F968206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4105730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EA9CF1-B554-4E91-88FA-CEDBD79A69B8}" type="datetimeFigureOut">
              <a:rPr lang="en-US" smtClean="0"/>
              <a:pPr/>
              <a:t>8/25/2022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B10F5C-3A5F-4F0E-9DE3-6398F968206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4694488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EA9CF1-B554-4E91-88FA-CEDBD79A69B8}" type="datetimeFigureOut">
              <a:rPr lang="en-US" smtClean="0"/>
              <a:pPr/>
              <a:t>8/25/2022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B10F5C-3A5F-4F0E-9DE3-6398F968206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7286990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EA9CF1-B554-4E91-88FA-CEDBD79A69B8}" type="datetimeFigureOut">
              <a:rPr lang="en-US" smtClean="0"/>
              <a:pPr/>
              <a:t>8/25/2022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B10F5C-3A5F-4F0E-9DE3-6398F968206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9645703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EA9CF1-B554-4E91-88FA-CEDBD79A69B8}" type="datetimeFigureOut">
              <a:rPr lang="en-US" smtClean="0"/>
              <a:pPr/>
              <a:t>8/25/2022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B10F5C-3A5F-4F0E-9DE3-6398F968206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426202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EA9CF1-B554-4E91-88FA-CEDBD79A69B8}" type="datetimeFigureOut">
              <a:rPr lang="en-US" smtClean="0"/>
              <a:pPr/>
              <a:t>8/25/2022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B10F5C-3A5F-4F0E-9DE3-6398F968206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0051549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EA9CF1-B554-4E91-88FA-CEDBD79A69B8}" type="datetimeFigureOut">
              <a:rPr lang="en-US" smtClean="0"/>
              <a:pPr/>
              <a:t>8/25/2022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B10F5C-3A5F-4F0E-9DE3-6398F968206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3003382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EA9CF1-B554-4E91-88FA-CEDBD79A69B8}" type="datetimeFigureOut">
              <a:rPr lang="en-US" smtClean="0"/>
              <a:pPr/>
              <a:t>8/25/2022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B10F5C-3A5F-4F0E-9DE3-6398F968206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7789946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EA9CF1-B554-4E91-88FA-CEDBD79A69B8}" type="datetimeFigureOut">
              <a:rPr lang="en-US" smtClean="0"/>
              <a:pPr/>
              <a:t>8/25/2022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B10F5C-3A5F-4F0E-9DE3-6398F968206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1188333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EA9CF1-B554-4E91-88FA-CEDBD79A69B8}" type="datetimeFigureOut">
              <a:rPr lang="en-US" smtClean="0"/>
              <a:pPr/>
              <a:t>8/25/2022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6B10F5C-3A5F-4F0E-9DE3-6398F968206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5719901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0" r:id="rId1"/>
    <p:sldLayoutId id="2147483751" r:id="rId2"/>
    <p:sldLayoutId id="2147483752" r:id="rId3"/>
    <p:sldLayoutId id="2147483753" r:id="rId4"/>
    <p:sldLayoutId id="2147483754" r:id="rId5"/>
    <p:sldLayoutId id="2147483755" r:id="rId6"/>
    <p:sldLayoutId id="2147483756" r:id="rId7"/>
    <p:sldLayoutId id="2147483757" r:id="rId8"/>
    <p:sldLayoutId id="2147483758" r:id="rId9"/>
    <p:sldLayoutId id="2147483759" r:id="rId10"/>
    <p:sldLayoutId id="2147483760" r:id="rId11"/>
    <p:sldLayoutId id="2147483761" r:id="rId12"/>
    <p:sldLayoutId id="2147483762" r:id="rId13"/>
    <p:sldLayoutId id="2147483763" r:id="rId14"/>
    <p:sldLayoutId id="2147483764" r:id="rId15"/>
    <p:sldLayoutId id="2147483765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4765" y="261256"/>
            <a:ext cx="1998617" cy="1619795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2781836" y="352697"/>
            <a:ext cx="60960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tabLst>
                <a:tab pos="2986405" algn="ctr"/>
                <a:tab pos="5972810" algn="r"/>
              </a:tabLst>
            </a:pPr>
            <a:r>
              <a:rPr lang="en-US" b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Școala</a:t>
            </a:r>
            <a:r>
              <a:rPr lang="en-US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Gimnazială</a:t>
            </a:r>
            <a:r>
              <a:rPr lang="en-US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Costișa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tabLst>
                <a:tab pos="2986405" algn="ctr"/>
                <a:tab pos="5972810" algn="r"/>
              </a:tabLst>
            </a:pPr>
            <a:r>
              <a:rPr lang="en-US" b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Adresa</a:t>
            </a:r>
            <a:r>
              <a:rPr lang="en-US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Str. UNIRII, Nr.123, Com. </a:t>
            </a:r>
            <a:r>
              <a:rPr lang="en-US" b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Costișa</a:t>
            </a:r>
            <a:r>
              <a:rPr lang="en-US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Jud. </a:t>
            </a:r>
            <a:r>
              <a:rPr lang="en-US" b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Neamţ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tabLst>
                <a:tab pos="2986405" algn="ctr"/>
                <a:tab pos="5972810" algn="r"/>
              </a:tabLst>
            </a:pPr>
            <a:r>
              <a:rPr lang="en-US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Tel /Fax : 0233260061 , E-mail : scoalacostisa@yahoo.com</a:t>
            </a:r>
            <a:endParaRPr lang="en-US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210615" y="1554481"/>
            <a:ext cx="79986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PROIECT ERASMUS- </a:t>
            </a:r>
            <a:r>
              <a:rPr lang="ro-RO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 ȘCOALĂ MODERNĂ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047353" y="2364377"/>
            <a:ext cx="81265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dirty="0" smtClean="0"/>
              <a:t>ACȚIUNEA CHEIE 1– KA122/ MOBILITATEA PERSOANELOR ÎN SCOPUL ÎNVĂȚĂRII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0" y="2952206"/>
            <a:ext cx="98232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dirty="0" smtClean="0"/>
              <a:t>CURS DE FORMARE- </a:t>
            </a:r>
            <a:r>
              <a:rPr lang="ro-RO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BULLYING - REZOLVAREA CONFLICTELOR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83327" y="3657600"/>
            <a:ext cx="59697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dirty="0" smtClean="0"/>
              <a:t>PARTCIPANȚI CURS: prof. Înv.primar Livezeanu Vasilica</a:t>
            </a:r>
          </a:p>
          <a:p>
            <a:r>
              <a:rPr lang="ro-RO" dirty="0"/>
              <a:t> </a:t>
            </a:r>
            <a:r>
              <a:rPr lang="ro-RO" dirty="0" smtClean="0"/>
              <a:t>                             prof. Ungureanu Iuliana</a:t>
            </a:r>
            <a:endParaRPr lang="en-US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4059" y="4232368"/>
            <a:ext cx="5011346" cy="1018901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66967" y="4121227"/>
            <a:ext cx="3946404" cy="2518753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769053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971006"/>
          </a:xfrm>
        </p:spPr>
        <p:txBody>
          <a:bodyPr/>
          <a:lstStyle/>
          <a:p>
            <a:pPr algn="ctr"/>
            <a:r>
              <a:rPr lang="ro-RO" b="1" dirty="0" smtClean="0">
                <a:solidFill>
                  <a:schemeClr val="tx1"/>
                </a:solidFill>
              </a:rPr>
              <a:t>PROGRAMUL</a:t>
            </a:r>
            <a:r>
              <a:rPr lang="en-US" b="1" dirty="0" smtClean="0">
                <a:solidFill>
                  <a:schemeClr val="tx1"/>
                </a:solidFill>
              </a:rPr>
              <a:t>  </a:t>
            </a:r>
            <a:r>
              <a:rPr lang="ro-RO" b="1" dirty="0" smtClean="0">
                <a:solidFill>
                  <a:schemeClr val="tx1"/>
                </a:solidFill>
              </a:rPr>
              <a:t>CURSULUI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0914" y="1436914"/>
            <a:ext cx="9426046" cy="5105553"/>
          </a:xfrm>
        </p:spPr>
        <p:txBody>
          <a:bodyPr>
            <a:normAutofit fontScale="92500" lnSpcReduction="10000"/>
          </a:bodyPr>
          <a:lstStyle/>
          <a:p>
            <a:r>
              <a:rPr lang="en-US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ZIUA 1.  CE S-A ÎNTÂMPLAT? </a:t>
            </a:r>
            <a:r>
              <a:rPr lang="en-US" b="1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în</a:t>
            </a:r>
            <a:r>
              <a:rPr lang="en-US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loc de CINE </a:t>
            </a:r>
            <a:r>
              <a:rPr lang="en-US" b="1" dirty="0">
                <a:solidFill>
                  <a:schemeClr val="tx1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E DE VINĂ?</a:t>
            </a:r>
            <a:endParaRPr lang="en-US" b="1" dirty="0">
              <a:solidFill>
                <a:schemeClr val="tx1"/>
              </a:solidFill>
              <a:latin typeface="Calibri" panose="020F0502020204030204" pitchFamily="34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Activități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prin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care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putem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încuraja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comportamentul</a:t>
            </a:r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prosocial la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nivelul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curriculumului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, al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comunității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, al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școlii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, al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clasei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.</a:t>
            </a:r>
            <a:endParaRPr lang="en-US" dirty="0">
              <a:solidFill>
                <a:schemeClr val="tx1"/>
              </a:solidFill>
              <a:latin typeface="Calibri" panose="020F0502020204030204" pitchFamily="34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r>
              <a:rPr lang="en-US" b="1" dirty="0">
                <a:solidFill>
                  <a:schemeClr val="tx1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ZIUA 2</a:t>
            </a:r>
            <a:r>
              <a:rPr lang="en-US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.  </a:t>
            </a:r>
            <a:r>
              <a:rPr lang="en-US" b="1" dirty="0">
                <a:solidFill>
                  <a:schemeClr val="tx1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ÎNVĂȚĂM SĂ ÎMPĂRȚIM</a:t>
            </a:r>
            <a:endParaRPr lang="en-US" b="1" dirty="0">
              <a:solidFill>
                <a:schemeClr val="tx1"/>
              </a:solidFill>
              <a:latin typeface="Calibri" panose="020F0502020204030204" pitchFamily="34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Metode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,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strategii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prin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care se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poate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încuraja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stima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de sine, se pot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construi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relații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sociale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pozitive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,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tehnici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de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relaxare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.</a:t>
            </a:r>
            <a:endParaRPr lang="en-US" dirty="0">
              <a:solidFill>
                <a:schemeClr val="tx1"/>
              </a:solidFill>
              <a:latin typeface="Calibri" panose="020F0502020204030204" pitchFamily="34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r>
              <a:rPr lang="en-US" b="1" dirty="0">
                <a:solidFill>
                  <a:schemeClr val="tx1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ZIUA 3</a:t>
            </a:r>
            <a:r>
              <a:rPr lang="en-US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.  </a:t>
            </a:r>
            <a:r>
              <a:rPr lang="en-US" b="1" dirty="0">
                <a:solidFill>
                  <a:schemeClr val="tx1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ÎNVĂȚĂM SĂ GĂSIM SOLUȚII MAI BUNE</a:t>
            </a:r>
            <a:endParaRPr lang="en-US" b="1" dirty="0">
              <a:solidFill>
                <a:schemeClr val="tx1"/>
              </a:solidFill>
              <a:latin typeface="Calibri" panose="020F0502020204030204" pitchFamily="34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Modalități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prin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care se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poate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oferi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suport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,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încurajare,soluții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celor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ce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au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suferit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de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orice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formă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de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agresivitate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,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fizică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,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verbală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,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emoțională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.</a:t>
            </a:r>
            <a:endParaRPr lang="en-US" dirty="0">
              <a:solidFill>
                <a:schemeClr val="tx1"/>
              </a:solidFill>
              <a:latin typeface="Calibri" panose="020F0502020204030204" pitchFamily="34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r>
              <a:rPr lang="en-US" b="1" dirty="0">
                <a:solidFill>
                  <a:schemeClr val="tx1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ZIUA 4. </a:t>
            </a:r>
            <a:r>
              <a:rPr lang="en-US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ÎNVĂȚĂM </a:t>
            </a:r>
            <a:r>
              <a:rPr lang="en-US" b="1" dirty="0">
                <a:solidFill>
                  <a:schemeClr val="tx1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SĂ GĂSIM ALTERNATIVE</a:t>
            </a:r>
            <a:endParaRPr lang="en-US" b="1" dirty="0">
              <a:solidFill>
                <a:schemeClr val="tx1"/>
              </a:solidFill>
              <a:latin typeface="Calibri" panose="020F0502020204030204" pitchFamily="34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Tipuri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de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comportament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antisocial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și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modalități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prin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care se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poate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interveni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pentru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a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obține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rezultate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pozitive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.</a:t>
            </a:r>
            <a:endParaRPr lang="en-US" dirty="0">
              <a:solidFill>
                <a:schemeClr val="tx1"/>
              </a:solidFill>
              <a:latin typeface="Calibri" panose="020F0502020204030204" pitchFamily="34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r>
              <a:rPr lang="en-US" b="1" dirty="0">
                <a:solidFill>
                  <a:schemeClr val="tx1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ZIUA 5</a:t>
            </a:r>
            <a:r>
              <a:rPr lang="en-US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.  ÎNVĂȚĂM </a:t>
            </a:r>
            <a:r>
              <a:rPr lang="en-US" b="1" dirty="0">
                <a:solidFill>
                  <a:schemeClr val="tx1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SĂ CREĂM UN CLIMAT ADECVAT</a:t>
            </a:r>
            <a:endParaRPr lang="en-US" b="1" dirty="0">
              <a:solidFill>
                <a:schemeClr val="tx1"/>
              </a:solidFill>
              <a:latin typeface="Calibri" panose="020F0502020204030204" pitchFamily="34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Sistematizarea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noțiunilor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discutate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,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realizarea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unor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planuri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de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prevenire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a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comportamentului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agresiv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, a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unor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planuri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care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să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încurajeze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cooperarea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,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acceptarea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,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stima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de sine,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încrederea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în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forțele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proprii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.</a:t>
            </a:r>
            <a:endParaRPr lang="en-US" dirty="0">
              <a:solidFill>
                <a:schemeClr val="tx1"/>
              </a:solidFill>
              <a:latin typeface="Calibri" panose="020F0502020204030204" pitchFamily="34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537063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ro-RO" b="1" dirty="0">
                <a:solidFill>
                  <a:schemeClr val="tx1"/>
                </a:solidFill>
              </a:rPr>
              <a:t>ZIUA 1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9269" y="1423851"/>
            <a:ext cx="8647611" cy="4753112"/>
          </a:xfr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marL="0" indent="0">
              <a:buNone/>
            </a:pPr>
            <a:r>
              <a:rPr lang="en-US" sz="20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CE </a:t>
            </a:r>
            <a:r>
              <a:rPr lang="en-US" sz="2000" b="1" dirty="0">
                <a:solidFill>
                  <a:schemeClr val="tx1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S-A ÎNTÂMPLAT? </a:t>
            </a:r>
            <a:r>
              <a:rPr lang="en-US" sz="2000" b="1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în</a:t>
            </a:r>
            <a:r>
              <a:rPr lang="en-US" sz="20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000" b="1" dirty="0">
                <a:solidFill>
                  <a:schemeClr val="tx1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loc de </a:t>
            </a:r>
            <a:r>
              <a:rPr lang="en-US" sz="20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CINE </a:t>
            </a:r>
            <a:r>
              <a:rPr lang="en-US" sz="2000" b="1" dirty="0">
                <a:solidFill>
                  <a:schemeClr val="tx1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E DE VINĂ?</a:t>
            </a:r>
            <a:endParaRPr lang="en-US" sz="2000" b="1" dirty="0">
              <a:solidFill>
                <a:schemeClr val="tx1"/>
              </a:solidFill>
              <a:latin typeface="Calibri" panose="020F0502020204030204" pitchFamily="34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Activități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prin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care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putem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încuraja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comportamentul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prosocial la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nivelul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curriculumului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, al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comunității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, al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școlii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, al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clasei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.</a:t>
            </a:r>
            <a:endParaRPr lang="en-US" dirty="0">
              <a:solidFill>
                <a:schemeClr val="tx1"/>
              </a:solidFill>
              <a:latin typeface="Calibri" panose="020F0502020204030204" pitchFamily="34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r>
              <a:rPr lang="ro-RO" dirty="0" smtClean="0">
                <a:solidFill>
                  <a:schemeClr val="tx1"/>
                </a:solidFill>
              </a:rPr>
              <a:t>Exerciții de spargere a gheții, de cunoaștere</a:t>
            </a:r>
          </a:p>
          <a:p>
            <a:r>
              <a:rPr lang="ro-RO" dirty="0" smtClean="0">
                <a:solidFill>
                  <a:schemeClr val="tx1"/>
                </a:solidFill>
              </a:rPr>
              <a:t>GHEMUL, DESENEAZĂ-ȚI PROPRIA 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ro-RO" dirty="0" smtClean="0">
                <a:solidFill>
                  <a:schemeClr val="tx1"/>
                </a:solidFill>
              </a:rPr>
              <a:t>SITUAȚIE,CINE ESTE ÎNTRUCHIPAREA IMPORTANTĂ...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AutoShape 2" descr="Ball Of Wool Shop, 52% OFF | www.vexi.ca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1490" y="4160589"/>
            <a:ext cx="3717527" cy="1671798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76440391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8011" y="222070"/>
            <a:ext cx="8848819" cy="796833"/>
          </a:xfr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ro-RO" b="1" dirty="0" smtClean="0">
                <a:solidFill>
                  <a:schemeClr val="tx1"/>
                </a:solidFill>
              </a:rPr>
              <a:t>ZIUA 2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4137" y="1018903"/>
            <a:ext cx="8836341" cy="5409193"/>
          </a:xfr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>
            <a:normAutofit lnSpcReduction="10000"/>
          </a:bodyPr>
          <a:lstStyle/>
          <a:p>
            <a:pPr>
              <a:buNone/>
            </a:pPr>
            <a:r>
              <a:rPr lang="en-US" sz="20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ÎNVĂȚĂM SĂ ÎMPĂRT</a:t>
            </a:r>
            <a:r>
              <a:rPr lang="ro-RO" sz="20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ĂŞ</a:t>
            </a:r>
            <a:r>
              <a:rPr lang="en-US" sz="20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IM:</a:t>
            </a:r>
            <a:endParaRPr lang="en-US" sz="2000" b="1" dirty="0" smtClean="0">
              <a:solidFill>
                <a:schemeClr val="tx1"/>
              </a:solidFill>
              <a:latin typeface="Calibri" panose="020F0502020204030204" pitchFamily="34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r>
              <a:rPr lang="en-US" sz="200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Metode</a:t>
            </a:r>
            <a:r>
              <a:rPr lang="en-US" sz="2000" dirty="0" smtClean="0">
                <a:solidFill>
                  <a:schemeClr val="tx1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, </a:t>
            </a:r>
            <a:r>
              <a:rPr lang="en-US" sz="200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strategii</a:t>
            </a:r>
            <a:r>
              <a:rPr lang="en-US" sz="2000" dirty="0" smtClean="0">
                <a:solidFill>
                  <a:schemeClr val="tx1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prin</a:t>
            </a:r>
            <a:r>
              <a:rPr lang="en-US" sz="2000" dirty="0" smtClean="0">
                <a:solidFill>
                  <a:schemeClr val="tx1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care se </a:t>
            </a:r>
            <a:r>
              <a:rPr lang="en-US" sz="200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poate</a:t>
            </a:r>
            <a:r>
              <a:rPr lang="en-US" sz="2000" dirty="0" smtClean="0">
                <a:solidFill>
                  <a:schemeClr val="tx1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încuraja</a:t>
            </a:r>
            <a:r>
              <a:rPr lang="en-US" sz="2000" dirty="0" smtClean="0">
                <a:solidFill>
                  <a:schemeClr val="tx1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stima</a:t>
            </a:r>
            <a:r>
              <a:rPr lang="en-US" sz="2000" dirty="0" smtClean="0">
                <a:solidFill>
                  <a:schemeClr val="tx1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de sine, </a:t>
            </a:r>
          </a:p>
          <a:p>
            <a:pPr>
              <a:buNone/>
            </a:pPr>
            <a:r>
              <a:rPr lang="en-US" sz="2000" dirty="0" smtClean="0">
                <a:solidFill>
                  <a:schemeClr val="tx1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     se pot </a:t>
            </a:r>
            <a:r>
              <a:rPr lang="en-US" sz="200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construi</a:t>
            </a:r>
            <a:r>
              <a:rPr lang="en-US" sz="2000" dirty="0" smtClean="0">
                <a:solidFill>
                  <a:schemeClr val="tx1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relații</a:t>
            </a:r>
            <a:r>
              <a:rPr lang="en-US" sz="2000" dirty="0" smtClean="0">
                <a:solidFill>
                  <a:schemeClr val="tx1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sociale</a:t>
            </a:r>
            <a:r>
              <a:rPr lang="en-US" sz="2000" dirty="0" smtClean="0">
                <a:solidFill>
                  <a:schemeClr val="tx1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pozitive</a:t>
            </a:r>
            <a:r>
              <a:rPr lang="en-US" sz="2000" dirty="0" smtClean="0">
                <a:solidFill>
                  <a:schemeClr val="tx1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, </a:t>
            </a:r>
            <a:r>
              <a:rPr lang="en-US" sz="200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tehnici</a:t>
            </a:r>
            <a:r>
              <a:rPr lang="en-US" sz="2000" dirty="0" smtClean="0">
                <a:solidFill>
                  <a:schemeClr val="tx1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de </a:t>
            </a:r>
            <a:r>
              <a:rPr lang="en-US" sz="200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relaxare</a:t>
            </a:r>
            <a:r>
              <a:rPr lang="en-US" sz="20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.</a:t>
            </a:r>
            <a:endParaRPr lang="ro-RO" sz="2000" b="1" dirty="0" smtClean="0">
              <a:solidFill>
                <a:schemeClr val="tx1"/>
              </a:solidFill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endParaRPr lang="ro-RO" dirty="0"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endParaRPr lang="ro-RO" dirty="0" smtClean="0">
              <a:latin typeface="Calibri" panose="020F0502020204030204" pitchFamily="34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endParaRPr lang="ro-RO" dirty="0">
              <a:latin typeface="Calibri" panose="020F0502020204030204" pitchFamily="34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endParaRPr lang="en-US" dirty="0" smtClean="0">
              <a:latin typeface="Calibri" panose="020F0502020204030204" pitchFamily="34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endParaRPr lang="en-US" dirty="0" smtClean="0">
              <a:latin typeface="Calibri" panose="020F0502020204030204" pitchFamily="34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endParaRPr lang="en-US" dirty="0" smtClean="0">
              <a:latin typeface="Calibri" panose="020F0502020204030204" pitchFamily="34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ro-RO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DISTORSIUNI</a:t>
            </a:r>
            <a:r>
              <a:rPr lang="ro-RO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o-RO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RAȚIONAMENT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o-RO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o-RO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EMOȚIONAL, ETICHETARE, SARIND LA CONCLUZII, FILTRU MENTAL</a:t>
            </a:r>
            <a:endParaRPr lang="en-US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7387" y="3670663"/>
            <a:ext cx="2512719" cy="199861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305" y="3709851"/>
            <a:ext cx="2748568" cy="192024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3824" y="1100203"/>
            <a:ext cx="2422721" cy="242969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V="1">
            <a:off x="6410938" y="3684895"/>
            <a:ext cx="2690852" cy="1957673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66693372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784" y="187325"/>
            <a:ext cx="2620371" cy="1150156"/>
          </a:xfr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pPr algn="ctr"/>
            <a:r>
              <a:rPr lang="ro-RO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ZIUA 3</a:t>
            </a:r>
            <a:r>
              <a:rPr lang="ro-RO" sz="4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o-RO" sz="4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4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4" name="Picture Placeholder 13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t="13657" b="13657"/>
          <a:stretch>
            <a:fillRect/>
          </a:stretch>
        </p:blipFill>
        <p:spPr>
          <a:xfrm>
            <a:off x="3179544" y="220872"/>
            <a:ext cx="1326524" cy="1459789"/>
          </a:xfrm>
          <a:prstGeom prst="rect">
            <a:avLst/>
          </a:prstGeo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23081" y="1814864"/>
            <a:ext cx="2579426" cy="4585936"/>
          </a:xfr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normAutofit fontScale="77500" lnSpcReduction="20000"/>
          </a:bodyPr>
          <a:lstStyle/>
          <a:p>
            <a:pPr lvl="0">
              <a:lnSpc>
                <a:spcPct val="100000"/>
              </a:lnSpc>
              <a:spcBef>
                <a:spcPts val="0"/>
              </a:spcBef>
            </a:pP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ÎNVĂȚĂM SĂ GĂSIM SOLUȚII MAI </a:t>
            </a:r>
            <a:r>
              <a:rPr lang="en-US" sz="2800" b="1" dirty="0" smtClean="0">
                <a:solidFill>
                  <a:prstClr val="black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BUNE</a:t>
            </a:r>
          </a:p>
          <a:p>
            <a:pPr lvl="0">
              <a:lnSpc>
                <a:spcPct val="100000"/>
              </a:lnSpc>
              <a:spcBef>
                <a:spcPts val="0"/>
              </a:spcBef>
            </a:pPr>
            <a:endParaRPr lang="en-US" sz="2800" b="1" dirty="0">
              <a:solidFill>
                <a:prstClr val="black"/>
              </a:solidFill>
              <a:latin typeface="Calibri" panose="020F0502020204030204" pitchFamily="34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lvl="0">
              <a:lnSpc>
                <a:spcPct val="100000"/>
              </a:lnSpc>
              <a:spcBef>
                <a:spcPts val="0"/>
              </a:spcBef>
            </a:pPr>
            <a:r>
              <a:rPr lang="en-US" sz="3300" dirty="0" err="1">
                <a:solidFill>
                  <a:prstClr val="black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Modalități</a:t>
            </a:r>
            <a:r>
              <a:rPr lang="en-US" sz="3300" dirty="0">
                <a:solidFill>
                  <a:prstClr val="black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3300" dirty="0" err="1">
                <a:solidFill>
                  <a:prstClr val="black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prin</a:t>
            </a:r>
            <a:r>
              <a:rPr lang="en-US" sz="3300" dirty="0">
                <a:solidFill>
                  <a:prstClr val="black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care se </a:t>
            </a:r>
            <a:r>
              <a:rPr lang="en-US" sz="3300" dirty="0" err="1">
                <a:solidFill>
                  <a:prstClr val="black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poate</a:t>
            </a:r>
            <a:r>
              <a:rPr lang="en-US" sz="3300" dirty="0">
                <a:solidFill>
                  <a:prstClr val="black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3300" dirty="0" err="1">
                <a:solidFill>
                  <a:prstClr val="black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oferi</a:t>
            </a:r>
            <a:r>
              <a:rPr lang="en-US" sz="3300" dirty="0">
                <a:solidFill>
                  <a:prstClr val="black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3300" dirty="0" err="1">
                <a:solidFill>
                  <a:prstClr val="black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suport</a:t>
            </a:r>
            <a:r>
              <a:rPr lang="en-US" sz="3300" dirty="0">
                <a:solidFill>
                  <a:prstClr val="black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, </a:t>
            </a:r>
            <a:r>
              <a:rPr lang="en-US" sz="3300" dirty="0" err="1">
                <a:solidFill>
                  <a:prstClr val="black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încurajare,soluții</a:t>
            </a:r>
            <a:r>
              <a:rPr lang="en-US" sz="3300" dirty="0">
                <a:solidFill>
                  <a:prstClr val="black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3300" dirty="0" err="1">
                <a:solidFill>
                  <a:prstClr val="black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celor</a:t>
            </a:r>
            <a:r>
              <a:rPr lang="en-US" sz="3300" dirty="0">
                <a:solidFill>
                  <a:prstClr val="black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3300" dirty="0" err="1">
                <a:solidFill>
                  <a:prstClr val="black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ce</a:t>
            </a:r>
            <a:r>
              <a:rPr lang="en-US" sz="3300" dirty="0">
                <a:solidFill>
                  <a:prstClr val="black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au </a:t>
            </a:r>
            <a:r>
              <a:rPr lang="en-US" sz="3300" dirty="0" err="1">
                <a:solidFill>
                  <a:prstClr val="black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suferit</a:t>
            </a:r>
            <a:r>
              <a:rPr lang="en-US" sz="3300" dirty="0">
                <a:solidFill>
                  <a:prstClr val="black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de </a:t>
            </a:r>
            <a:r>
              <a:rPr lang="en-US" sz="3300" dirty="0" err="1">
                <a:solidFill>
                  <a:prstClr val="black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orice</a:t>
            </a:r>
            <a:r>
              <a:rPr lang="en-US" sz="3300" dirty="0">
                <a:solidFill>
                  <a:prstClr val="black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3300" dirty="0" err="1">
                <a:solidFill>
                  <a:prstClr val="black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formă</a:t>
            </a:r>
            <a:r>
              <a:rPr lang="en-US" sz="3300" dirty="0">
                <a:solidFill>
                  <a:prstClr val="black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de </a:t>
            </a:r>
            <a:r>
              <a:rPr lang="en-US" sz="3300" dirty="0" err="1">
                <a:solidFill>
                  <a:prstClr val="black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agresivitate</a:t>
            </a:r>
            <a:r>
              <a:rPr lang="en-US" sz="3300" dirty="0">
                <a:solidFill>
                  <a:prstClr val="black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, </a:t>
            </a:r>
            <a:r>
              <a:rPr lang="en-US" sz="3300" dirty="0" err="1">
                <a:solidFill>
                  <a:prstClr val="black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fizică</a:t>
            </a:r>
            <a:r>
              <a:rPr lang="en-US" sz="3300" dirty="0">
                <a:solidFill>
                  <a:prstClr val="black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, </a:t>
            </a:r>
            <a:r>
              <a:rPr lang="en-US" sz="3300" dirty="0" err="1">
                <a:solidFill>
                  <a:prstClr val="black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verbală</a:t>
            </a:r>
            <a:r>
              <a:rPr lang="en-US" sz="3300" dirty="0">
                <a:solidFill>
                  <a:prstClr val="black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, </a:t>
            </a:r>
            <a:r>
              <a:rPr lang="en-US" sz="3300" dirty="0" err="1">
                <a:solidFill>
                  <a:prstClr val="black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emoțională</a:t>
            </a:r>
            <a:r>
              <a:rPr lang="en-US" sz="3300" dirty="0">
                <a:solidFill>
                  <a:prstClr val="black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.</a:t>
            </a:r>
            <a:endParaRPr lang="en-US" sz="3300" dirty="0">
              <a:solidFill>
                <a:prstClr val="black"/>
              </a:solidFill>
              <a:latin typeface="Calibri" panose="020F0502020204030204" pitchFamily="34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endParaRPr lang="en-US" sz="3200" dirty="0"/>
          </a:p>
        </p:txBody>
      </p:sp>
      <p:sp>
        <p:nvSpPr>
          <p:cNvPr id="7" name="TextBox 6"/>
          <p:cNvSpPr txBox="1"/>
          <p:nvPr/>
        </p:nvSpPr>
        <p:spPr>
          <a:xfrm>
            <a:off x="3384646" y="2264568"/>
            <a:ext cx="6127844" cy="3693319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o-RO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ro-RO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ENNEAGRAM</a:t>
            </a:r>
          </a:p>
          <a:p>
            <a:endParaRPr lang="ro-RO" dirty="0"/>
          </a:p>
          <a:p>
            <a:r>
              <a:rPr lang="en-US" dirty="0" smtClean="0"/>
              <a:t>ENNEATYPE 1: THE PERFECTIONIST</a:t>
            </a:r>
            <a:r>
              <a:rPr lang="ro-RO" dirty="0" smtClean="0"/>
              <a:t>- PERFECȚIONISTUL</a:t>
            </a:r>
          </a:p>
          <a:p>
            <a:r>
              <a:rPr lang="en-US" dirty="0" smtClean="0"/>
              <a:t>ENNEATYPE </a:t>
            </a:r>
            <a:r>
              <a:rPr lang="en-US" dirty="0"/>
              <a:t>2: THE </a:t>
            </a:r>
            <a:r>
              <a:rPr lang="en-US" dirty="0" smtClean="0"/>
              <a:t>HELPER</a:t>
            </a:r>
            <a:r>
              <a:rPr lang="ro-RO" dirty="0" smtClean="0"/>
              <a:t>-ALTRUISTUL</a:t>
            </a:r>
          </a:p>
          <a:p>
            <a:r>
              <a:rPr lang="en-US" dirty="0"/>
              <a:t>ENNEATYPE 3: THE </a:t>
            </a:r>
            <a:r>
              <a:rPr lang="en-US" dirty="0" smtClean="0"/>
              <a:t>ACHEIVER</a:t>
            </a:r>
            <a:r>
              <a:rPr lang="ro-RO" dirty="0" smtClean="0"/>
              <a:t>-INDIVIDUALISTUL</a:t>
            </a:r>
          </a:p>
          <a:p>
            <a:r>
              <a:rPr lang="en-US" dirty="0"/>
              <a:t>ENNEATYPE 4: THE </a:t>
            </a:r>
            <a:r>
              <a:rPr lang="en-US" dirty="0" smtClean="0"/>
              <a:t>ARTIST</a:t>
            </a:r>
            <a:r>
              <a:rPr lang="ro-RO" dirty="0" smtClean="0"/>
              <a:t>-ARTISTUL</a:t>
            </a:r>
          </a:p>
          <a:p>
            <a:r>
              <a:rPr lang="en-US" dirty="0"/>
              <a:t>ENNEATYPE 5: THE </a:t>
            </a:r>
            <a:r>
              <a:rPr lang="en-US" dirty="0" smtClean="0"/>
              <a:t>INVESTIGATOR</a:t>
            </a:r>
            <a:r>
              <a:rPr lang="ro-RO" dirty="0" smtClean="0"/>
              <a:t>-INVESTIGATORUL</a:t>
            </a:r>
          </a:p>
          <a:p>
            <a:r>
              <a:rPr lang="en-US" dirty="0"/>
              <a:t>ENNEATYPE 6: THE </a:t>
            </a:r>
            <a:r>
              <a:rPr lang="en-US" dirty="0" smtClean="0"/>
              <a:t>LOYALIST</a:t>
            </a:r>
            <a:r>
              <a:rPr lang="ro-RO" dirty="0" smtClean="0"/>
              <a:t>-LOIALUL</a:t>
            </a:r>
          </a:p>
          <a:p>
            <a:r>
              <a:rPr lang="en-US" dirty="0"/>
              <a:t>ENNEATYPE 7: THE </a:t>
            </a:r>
            <a:r>
              <a:rPr lang="en-US" dirty="0" smtClean="0"/>
              <a:t>ENTHUSIASTIC</a:t>
            </a:r>
            <a:r>
              <a:rPr lang="ro-RO" dirty="0" smtClean="0"/>
              <a:t>-ENTUZIASTUL</a:t>
            </a:r>
          </a:p>
          <a:p>
            <a:r>
              <a:rPr lang="en-US" dirty="0"/>
              <a:t>ENNEATYPE 8: THE </a:t>
            </a:r>
            <a:r>
              <a:rPr lang="en-US" dirty="0" smtClean="0"/>
              <a:t>CHALLENGER</a:t>
            </a:r>
            <a:r>
              <a:rPr lang="ro-RO" dirty="0" smtClean="0"/>
              <a:t>-PROVOCATORUL</a:t>
            </a:r>
          </a:p>
          <a:p>
            <a:r>
              <a:rPr lang="en-US" dirty="0"/>
              <a:t>ENNEATYPE 9: THE </a:t>
            </a:r>
            <a:r>
              <a:rPr lang="en-US" dirty="0" smtClean="0"/>
              <a:t>PEACEMAKER</a:t>
            </a:r>
            <a:r>
              <a:rPr lang="ro-RO" dirty="0" smtClean="0"/>
              <a:t>-IMPĂCIUITORUL</a:t>
            </a:r>
          </a:p>
          <a:p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9620518" y="391517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9" name="AutoShape 2" descr="iDevelop &#10;www.idevelopcourses.com &#10;1. Match the enneatypes with the right character or person. &#10;investigador &#10;Eneatipo 7. El &#10;entusiasta &#10;Eneatipo 1: El &#10;reformador &#10;Eneatipo 4. El &#10;romäntico &#10;Eneatipo 2: El &#10;ayudador &#10;Eneatipo 6. El leal &#10;Eneatipo 3. El &#10;triunfador &#10;Eneatipo 8. El &#10;desafiador &#10;Eneatipo 9. El &#10;pacificador 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24941" y="275462"/>
            <a:ext cx="1178818" cy="1430175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72072" y="207224"/>
            <a:ext cx="1346825" cy="1459790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54379" y="220870"/>
            <a:ext cx="1031111" cy="1430175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446969" y="200404"/>
            <a:ext cx="945190" cy="1409698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35639763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785" y="232013"/>
            <a:ext cx="2579428" cy="627796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ro-RO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ZIUA 4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124" name="Picture 4" descr="GHIDUL VALORILOR PERSONALE | SEBASTIAN BALA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5929" y="238836"/>
            <a:ext cx="6143606" cy="220411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97709" y="1302496"/>
            <a:ext cx="2550207" cy="4838997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 fontScale="85000" lnSpcReduction="10000"/>
          </a:bodyPr>
          <a:lstStyle/>
          <a:p>
            <a:pPr algn="ctr"/>
            <a:r>
              <a:rPr lang="en-US" sz="3200" b="1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ÎNVĂȚĂM SĂ </a:t>
            </a:r>
            <a:r>
              <a:rPr lang="en-US" sz="3200" b="1" dirty="0" smtClean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ÎMPĂR</a:t>
            </a:r>
            <a:r>
              <a:rPr lang="ro-RO" sz="3200" b="1" dirty="0" smtClean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TĂŞIM</a:t>
            </a:r>
            <a:endParaRPr lang="en-US" sz="3200" b="1" dirty="0">
              <a:latin typeface="Calibri" panose="020F0502020204030204" pitchFamily="34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r>
              <a:rPr lang="en-US" sz="3200" dirty="0" err="1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Metode</a:t>
            </a:r>
            <a:r>
              <a:rPr lang="en-US" sz="32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strategii</a:t>
            </a:r>
            <a:r>
              <a:rPr lang="en-US" sz="32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prin</a:t>
            </a:r>
            <a:r>
              <a:rPr lang="en-US" sz="32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care se </a:t>
            </a:r>
            <a:r>
              <a:rPr lang="en-US" sz="3200" dirty="0" err="1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poate</a:t>
            </a:r>
            <a:r>
              <a:rPr lang="en-US" sz="32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încuraja</a:t>
            </a:r>
            <a:r>
              <a:rPr lang="en-US" sz="32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stima</a:t>
            </a:r>
            <a:r>
              <a:rPr lang="en-US" sz="32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de sine, se pot </a:t>
            </a:r>
            <a:r>
              <a:rPr lang="en-US" sz="3200" dirty="0" err="1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construi</a:t>
            </a:r>
            <a:r>
              <a:rPr lang="en-US" sz="32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relații</a:t>
            </a:r>
            <a:r>
              <a:rPr lang="en-US" sz="32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sociale</a:t>
            </a:r>
            <a:r>
              <a:rPr lang="en-US" sz="32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pozitive</a:t>
            </a:r>
            <a:r>
              <a:rPr lang="en-US" sz="32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tehnici</a:t>
            </a:r>
            <a:r>
              <a:rPr lang="en-US" sz="32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de </a:t>
            </a:r>
            <a:r>
              <a:rPr lang="en-US" sz="3200" dirty="0" err="1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relaxare</a:t>
            </a:r>
            <a:r>
              <a:rPr lang="en-US" sz="32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.</a:t>
            </a:r>
            <a:endParaRPr lang="en-US" sz="3200" dirty="0">
              <a:latin typeface="Calibri" panose="020F0502020204030204" pitchFamily="34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endParaRPr lang="en-US" sz="3200" dirty="0"/>
          </a:p>
        </p:txBody>
      </p:sp>
      <p:sp>
        <p:nvSpPr>
          <p:cNvPr id="6" name="TextBox 5"/>
          <p:cNvSpPr txBox="1"/>
          <p:nvPr/>
        </p:nvSpPr>
        <p:spPr>
          <a:xfrm>
            <a:off x="4421875" y="1023583"/>
            <a:ext cx="3289110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o-RO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o-RO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o-RO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o-RO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o-RO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o-RO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o-RO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VALORI DE BAZĂ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125337" y="3152632"/>
            <a:ext cx="6223379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buFont typeface="Arial" panose="020B0604020202020204" pitchFamily="34" charset="0"/>
              <a:buChar char="•"/>
            </a:pPr>
            <a:r>
              <a:rPr lang="en-US" dirty="0" err="1">
                <a:solidFill>
                  <a:srgbClr val="3A3A3A"/>
                </a:solidFill>
                <a:latin typeface="PT Serif"/>
              </a:rPr>
              <a:t>Atunci</a:t>
            </a:r>
            <a:r>
              <a:rPr lang="en-US" dirty="0">
                <a:solidFill>
                  <a:srgbClr val="3A3A3A"/>
                </a:solidFill>
                <a:latin typeface="PT Serif"/>
              </a:rPr>
              <a:t> </a:t>
            </a:r>
            <a:r>
              <a:rPr lang="en-US" dirty="0" err="1">
                <a:solidFill>
                  <a:srgbClr val="3A3A3A"/>
                </a:solidFill>
                <a:latin typeface="PT Serif"/>
              </a:rPr>
              <a:t>când</a:t>
            </a:r>
            <a:r>
              <a:rPr lang="en-US" dirty="0">
                <a:solidFill>
                  <a:srgbClr val="3A3A3A"/>
                </a:solidFill>
                <a:latin typeface="PT Serif"/>
              </a:rPr>
              <a:t> </a:t>
            </a:r>
            <a:r>
              <a:rPr lang="en-US" dirty="0" err="1">
                <a:solidFill>
                  <a:srgbClr val="3A3A3A"/>
                </a:solidFill>
                <a:latin typeface="PT Serif"/>
              </a:rPr>
              <a:t>valorile</a:t>
            </a:r>
            <a:r>
              <a:rPr lang="en-US" dirty="0">
                <a:solidFill>
                  <a:srgbClr val="3A3A3A"/>
                </a:solidFill>
                <a:latin typeface="PT Serif"/>
              </a:rPr>
              <a:t> ne </a:t>
            </a:r>
            <a:r>
              <a:rPr lang="en-US" dirty="0" err="1">
                <a:solidFill>
                  <a:srgbClr val="3A3A3A"/>
                </a:solidFill>
                <a:latin typeface="PT Serif"/>
              </a:rPr>
              <a:t>sunt</a:t>
            </a:r>
            <a:r>
              <a:rPr lang="en-US" dirty="0">
                <a:solidFill>
                  <a:srgbClr val="3A3A3A"/>
                </a:solidFill>
                <a:latin typeface="PT Serif"/>
              </a:rPr>
              <a:t> </a:t>
            </a:r>
            <a:r>
              <a:rPr lang="en-US" dirty="0" err="1">
                <a:solidFill>
                  <a:srgbClr val="3A3A3A"/>
                </a:solidFill>
                <a:latin typeface="PT Serif"/>
              </a:rPr>
              <a:t>satisfăcute</a:t>
            </a:r>
            <a:r>
              <a:rPr lang="en-US" dirty="0">
                <a:solidFill>
                  <a:srgbClr val="3A3A3A"/>
                </a:solidFill>
                <a:latin typeface="PT Serif"/>
              </a:rPr>
              <a:t> ne </a:t>
            </a:r>
            <a:r>
              <a:rPr lang="en-US" dirty="0" err="1">
                <a:solidFill>
                  <a:srgbClr val="3A3A3A"/>
                </a:solidFill>
                <a:latin typeface="PT Serif"/>
              </a:rPr>
              <a:t>simțim</a:t>
            </a:r>
            <a:r>
              <a:rPr lang="en-US" dirty="0">
                <a:solidFill>
                  <a:srgbClr val="3A3A3A"/>
                </a:solidFill>
                <a:latin typeface="PT Serif"/>
              </a:rPr>
              <a:t> </a:t>
            </a:r>
            <a:r>
              <a:rPr lang="en-US" dirty="0" err="1">
                <a:solidFill>
                  <a:srgbClr val="3A3A3A"/>
                </a:solidFill>
                <a:latin typeface="PT Serif"/>
              </a:rPr>
              <a:t>împliniți</a:t>
            </a:r>
            <a:r>
              <a:rPr lang="en-US" dirty="0">
                <a:solidFill>
                  <a:srgbClr val="3A3A3A"/>
                </a:solidFill>
                <a:latin typeface="PT Serif"/>
              </a:rPr>
              <a:t>.</a:t>
            </a:r>
          </a:p>
          <a:p>
            <a:pPr fontAlgn="base">
              <a:buFont typeface="Arial" panose="020B0604020202020204" pitchFamily="34" charset="0"/>
              <a:buChar char="•"/>
            </a:pPr>
            <a:r>
              <a:rPr lang="en-US" dirty="0" err="1">
                <a:solidFill>
                  <a:srgbClr val="3A3A3A"/>
                </a:solidFill>
                <a:latin typeface="PT Serif"/>
              </a:rPr>
              <a:t>Atunci</a:t>
            </a:r>
            <a:r>
              <a:rPr lang="en-US" dirty="0">
                <a:solidFill>
                  <a:srgbClr val="3A3A3A"/>
                </a:solidFill>
                <a:latin typeface="PT Serif"/>
              </a:rPr>
              <a:t> </a:t>
            </a:r>
            <a:r>
              <a:rPr lang="en-US" dirty="0" err="1">
                <a:solidFill>
                  <a:srgbClr val="3A3A3A"/>
                </a:solidFill>
                <a:latin typeface="PT Serif"/>
              </a:rPr>
              <a:t>când</a:t>
            </a:r>
            <a:r>
              <a:rPr lang="en-US" dirty="0">
                <a:solidFill>
                  <a:srgbClr val="3A3A3A"/>
                </a:solidFill>
                <a:latin typeface="PT Serif"/>
              </a:rPr>
              <a:t> ne </a:t>
            </a:r>
            <a:r>
              <a:rPr lang="en-US" dirty="0" err="1">
                <a:solidFill>
                  <a:srgbClr val="3A3A3A"/>
                </a:solidFill>
                <a:latin typeface="PT Serif"/>
              </a:rPr>
              <a:t>cunoaștem</a:t>
            </a:r>
            <a:r>
              <a:rPr lang="en-US" dirty="0">
                <a:solidFill>
                  <a:srgbClr val="3A3A3A"/>
                </a:solidFill>
                <a:latin typeface="PT Serif"/>
              </a:rPr>
              <a:t> </a:t>
            </a:r>
            <a:r>
              <a:rPr lang="en-US" dirty="0" err="1">
                <a:solidFill>
                  <a:srgbClr val="3A3A3A"/>
                </a:solidFill>
                <a:latin typeface="PT Serif"/>
              </a:rPr>
              <a:t>valorile</a:t>
            </a:r>
            <a:r>
              <a:rPr lang="en-US" dirty="0">
                <a:solidFill>
                  <a:srgbClr val="3A3A3A"/>
                </a:solidFill>
                <a:latin typeface="PT Serif"/>
              </a:rPr>
              <a:t> </a:t>
            </a:r>
            <a:r>
              <a:rPr lang="en-US" dirty="0" err="1">
                <a:solidFill>
                  <a:srgbClr val="3A3A3A"/>
                </a:solidFill>
                <a:latin typeface="PT Serif"/>
              </a:rPr>
              <a:t>putem</a:t>
            </a:r>
            <a:r>
              <a:rPr lang="en-US" dirty="0">
                <a:solidFill>
                  <a:srgbClr val="3A3A3A"/>
                </a:solidFill>
                <a:latin typeface="PT Serif"/>
              </a:rPr>
              <a:t> face </a:t>
            </a:r>
            <a:r>
              <a:rPr lang="en-US" dirty="0" err="1">
                <a:solidFill>
                  <a:srgbClr val="3A3A3A"/>
                </a:solidFill>
                <a:latin typeface="PT Serif"/>
              </a:rPr>
              <a:t>alegeri</a:t>
            </a:r>
            <a:r>
              <a:rPr lang="en-US" dirty="0">
                <a:solidFill>
                  <a:srgbClr val="3A3A3A"/>
                </a:solidFill>
                <a:latin typeface="PT Serif"/>
              </a:rPr>
              <a:t> </a:t>
            </a:r>
            <a:r>
              <a:rPr lang="en-US" dirty="0" err="1">
                <a:solidFill>
                  <a:srgbClr val="3A3A3A"/>
                </a:solidFill>
                <a:latin typeface="PT Serif"/>
              </a:rPr>
              <a:t>în</a:t>
            </a:r>
            <a:r>
              <a:rPr lang="en-US" dirty="0">
                <a:solidFill>
                  <a:srgbClr val="3A3A3A"/>
                </a:solidFill>
                <a:latin typeface="PT Serif"/>
              </a:rPr>
              <a:t> </a:t>
            </a:r>
            <a:r>
              <a:rPr lang="en-US" dirty="0" err="1">
                <a:solidFill>
                  <a:srgbClr val="3A3A3A"/>
                </a:solidFill>
                <a:latin typeface="PT Serif"/>
              </a:rPr>
              <a:t>viață</a:t>
            </a:r>
            <a:r>
              <a:rPr lang="en-US" dirty="0">
                <a:solidFill>
                  <a:srgbClr val="3A3A3A"/>
                </a:solidFill>
                <a:latin typeface="PT Serif"/>
              </a:rPr>
              <a:t> </a:t>
            </a:r>
            <a:r>
              <a:rPr lang="en-US" dirty="0" err="1">
                <a:solidFill>
                  <a:srgbClr val="3A3A3A"/>
                </a:solidFill>
                <a:latin typeface="PT Serif"/>
              </a:rPr>
              <a:t>mult</a:t>
            </a:r>
            <a:r>
              <a:rPr lang="en-US" dirty="0">
                <a:solidFill>
                  <a:srgbClr val="3A3A3A"/>
                </a:solidFill>
                <a:latin typeface="PT Serif"/>
              </a:rPr>
              <a:t> </a:t>
            </a:r>
            <a:r>
              <a:rPr lang="en-US" dirty="0" err="1">
                <a:solidFill>
                  <a:srgbClr val="3A3A3A"/>
                </a:solidFill>
                <a:latin typeface="PT Serif"/>
              </a:rPr>
              <a:t>mai</a:t>
            </a:r>
            <a:r>
              <a:rPr lang="en-US" dirty="0">
                <a:solidFill>
                  <a:srgbClr val="3A3A3A"/>
                </a:solidFill>
                <a:latin typeface="PT Serif"/>
              </a:rPr>
              <a:t> </a:t>
            </a:r>
            <a:r>
              <a:rPr lang="en-US" dirty="0" err="1">
                <a:solidFill>
                  <a:srgbClr val="3A3A3A"/>
                </a:solidFill>
                <a:latin typeface="PT Serif"/>
              </a:rPr>
              <a:t>ușor</a:t>
            </a:r>
            <a:r>
              <a:rPr lang="en-US" dirty="0">
                <a:solidFill>
                  <a:srgbClr val="3A3A3A"/>
                </a:solidFill>
                <a:latin typeface="PT Serif"/>
              </a:rPr>
              <a:t>.</a:t>
            </a:r>
          </a:p>
          <a:p>
            <a:pPr fontAlgn="base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3A3A3A"/>
                </a:solidFill>
                <a:latin typeface="PT Serif"/>
              </a:rPr>
              <a:t>Ne </a:t>
            </a:r>
            <a:r>
              <a:rPr lang="en-US" dirty="0" err="1">
                <a:solidFill>
                  <a:srgbClr val="3A3A3A"/>
                </a:solidFill>
                <a:latin typeface="PT Serif"/>
              </a:rPr>
              <a:t>putem</a:t>
            </a:r>
            <a:r>
              <a:rPr lang="en-US" dirty="0">
                <a:solidFill>
                  <a:srgbClr val="3A3A3A"/>
                </a:solidFill>
                <a:latin typeface="PT Serif"/>
              </a:rPr>
              <a:t> </a:t>
            </a:r>
            <a:r>
              <a:rPr lang="en-US" dirty="0" err="1">
                <a:solidFill>
                  <a:srgbClr val="3A3A3A"/>
                </a:solidFill>
                <a:latin typeface="PT Serif"/>
              </a:rPr>
              <a:t>conecta</a:t>
            </a:r>
            <a:r>
              <a:rPr lang="en-US" dirty="0">
                <a:solidFill>
                  <a:srgbClr val="3A3A3A"/>
                </a:solidFill>
                <a:latin typeface="PT Serif"/>
              </a:rPr>
              <a:t> cu </a:t>
            </a:r>
            <a:r>
              <a:rPr lang="en-US" dirty="0" err="1">
                <a:solidFill>
                  <a:srgbClr val="3A3A3A"/>
                </a:solidFill>
                <a:latin typeface="PT Serif"/>
              </a:rPr>
              <a:t>oameni</a:t>
            </a:r>
            <a:r>
              <a:rPr lang="en-US" dirty="0">
                <a:solidFill>
                  <a:srgbClr val="3A3A3A"/>
                </a:solidFill>
                <a:latin typeface="PT Serif"/>
              </a:rPr>
              <a:t> </a:t>
            </a:r>
            <a:r>
              <a:rPr lang="en-US" dirty="0" err="1">
                <a:solidFill>
                  <a:srgbClr val="3A3A3A"/>
                </a:solidFill>
                <a:latin typeface="PT Serif"/>
              </a:rPr>
              <a:t>asemeni</a:t>
            </a:r>
            <a:r>
              <a:rPr lang="en-US" dirty="0">
                <a:solidFill>
                  <a:srgbClr val="3A3A3A"/>
                </a:solidFill>
                <a:latin typeface="PT Serif"/>
              </a:rPr>
              <a:t> </a:t>
            </a:r>
            <a:r>
              <a:rPr lang="en-US" dirty="0" err="1">
                <a:solidFill>
                  <a:srgbClr val="3A3A3A"/>
                </a:solidFill>
                <a:latin typeface="PT Serif"/>
              </a:rPr>
              <a:t>nouă</a:t>
            </a:r>
            <a:r>
              <a:rPr lang="en-US" dirty="0">
                <a:solidFill>
                  <a:srgbClr val="3A3A3A"/>
                </a:solidFill>
                <a:latin typeface="PT Serif"/>
              </a:rPr>
              <a:t> ca </a:t>
            </a:r>
            <a:r>
              <a:rPr lang="en-US" dirty="0" err="1">
                <a:solidFill>
                  <a:srgbClr val="3A3A3A"/>
                </a:solidFill>
                <a:latin typeface="PT Serif"/>
              </a:rPr>
              <a:t>și</a:t>
            </a:r>
            <a:r>
              <a:rPr lang="en-US" dirty="0">
                <a:solidFill>
                  <a:srgbClr val="3A3A3A"/>
                </a:solidFill>
                <a:latin typeface="PT Serif"/>
              </a:rPr>
              <a:t> </a:t>
            </a:r>
            <a:r>
              <a:rPr lang="en-US" dirty="0" err="1">
                <a:solidFill>
                  <a:srgbClr val="3A3A3A"/>
                </a:solidFill>
                <a:latin typeface="PT Serif"/>
              </a:rPr>
              <a:t>valori</a:t>
            </a:r>
            <a:r>
              <a:rPr lang="en-US" dirty="0">
                <a:solidFill>
                  <a:srgbClr val="3A3A3A"/>
                </a:solidFill>
                <a:latin typeface="PT Serif"/>
              </a:rPr>
              <a:t> </a:t>
            </a:r>
            <a:r>
              <a:rPr lang="en-US" dirty="0" err="1">
                <a:solidFill>
                  <a:srgbClr val="3A3A3A"/>
                </a:solidFill>
                <a:latin typeface="PT Serif"/>
              </a:rPr>
              <a:t>pentru</a:t>
            </a:r>
            <a:r>
              <a:rPr lang="en-US" dirty="0">
                <a:solidFill>
                  <a:srgbClr val="3A3A3A"/>
                </a:solidFill>
                <a:latin typeface="PT Serif"/>
              </a:rPr>
              <a:t> a duce o </a:t>
            </a:r>
            <a:r>
              <a:rPr lang="en-US" dirty="0" err="1">
                <a:solidFill>
                  <a:srgbClr val="3A3A3A"/>
                </a:solidFill>
                <a:latin typeface="PT Serif"/>
              </a:rPr>
              <a:t>viață</a:t>
            </a:r>
            <a:r>
              <a:rPr lang="en-US" dirty="0">
                <a:solidFill>
                  <a:srgbClr val="3A3A3A"/>
                </a:solidFill>
                <a:latin typeface="PT Serif"/>
              </a:rPr>
              <a:t> </a:t>
            </a:r>
            <a:r>
              <a:rPr lang="en-US" dirty="0" err="1">
                <a:solidFill>
                  <a:srgbClr val="3A3A3A"/>
                </a:solidFill>
                <a:latin typeface="PT Serif"/>
              </a:rPr>
              <a:t>în</a:t>
            </a:r>
            <a:r>
              <a:rPr lang="en-US" dirty="0">
                <a:solidFill>
                  <a:srgbClr val="3A3A3A"/>
                </a:solidFill>
                <a:latin typeface="PT Serif"/>
              </a:rPr>
              <a:t> </a:t>
            </a:r>
            <a:r>
              <a:rPr lang="en-US" dirty="0" err="1">
                <a:solidFill>
                  <a:srgbClr val="3A3A3A"/>
                </a:solidFill>
                <a:latin typeface="PT Serif"/>
              </a:rPr>
              <a:t>armonie</a:t>
            </a:r>
            <a:r>
              <a:rPr lang="en-US" dirty="0">
                <a:solidFill>
                  <a:srgbClr val="3A3A3A"/>
                </a:solidFill>
                <a:latin typeface="PT Serif"/>
              </a:rPr>
              <a:t> </a:t>
            </a:r>
            <a:r>
              <a:rPr lang="en-US" dirty="0" err="1">
                <a:solidFill>
                  <a:srgbClr val="3A3A3A"/>
                </a:solidFill>
                <a:latin typeface="PT Serif"/>
              </a:rPr>
              <a:t>și</a:t>
            </a:r>
            <a:r>
              <a:rPr lang="en-US" dirty="0">
                <a:solidFill>
                  <a:srgbClr val="3A3A3A"/>
                </a:solidFill>
                <a:latin typeface="PT Serif"/>
              </a:rPr>
              <a:t> cu </a:t>
            </a:r>
            <a:r>
              <a:rPr lang="en-US" dirty="0" err="1">
                <a:solidFill>
                  <a:srgbClr val="3A3A3A"/>
                </a:solidFill>
                <a:latin typeface="PT Serif"/>
              </a:rPr>
              <a:t>semnificație</a:t>
            </a:r>
            <a:r>
              <a:rPr lang="en-US" dirty="0">
                <a:solidFill>
                  <a:srgbClr val="3A3A3A"/>
                </a:solidFill>
                <a:latin typeface="PT Serif"/>
              </a:rPr>
              <a:t>.</a:t>
            </a:r>
          </a:p>
          <a:p>
            <a:pPr fontAlgn="base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3A3A3A"/>
                </a:solidFill>
                <a:latin typeface="PT Serif"/>
              </a:rPr>
              <a:t>Ne </a:t>
            </a:r>
            <a:r>
              <a:rPr lang="en-US" dirty="0" err="1">
                <a:solidFill>
                  <a:srgbClr val="3A3A3A"/>
                </a:solidFill>
                <a:latin typeface="PT Serif"/>
              </a:rPr>
              <a:t>ajută</a:t>
            </a:r>
            <a:r>
              <a:rPr lang="en-US" dirty="0">
                <a:solidFill>
                  <a:srgbClr val="3A3A3A"/>
                </a:solidFill>
                <a:latin typeface="PT Serif"/>
              </a:rPr>
              <a:t> </a:t>
            </a:r>
            <a:r>
              <a:rPr lang="en-US" dirty="0" err="1">
                <a:solidFill>
                  <a:srgbClr val="3A3A3A"/>
                </a:solidFill>
                <a:latin typeface="PT Serif"/>
              </a:rPr>
              <a:t>să</a:t>
            </a:r>
            <a:r>
              <a:rPr lang="en-US" dirty="0">
                <a:solidFill>
                  <a:srgbClr val="3A3A3A"/>
                </a:solidFill>
                <a:latin typeface="PT Serif"/>
              </a:rPr>
              <a:t> </a:t>
            </a:r>
            <a:r>
              <a:rPr lang="en-US" dirty="0" err="1">
                <a:solidFill>
                  <a:srgbClr val="3A3A3A"/>
                </a:solidFill>
                <a:latin typeface="PT Serif"/>
              </a:rPr>
              <a:t>dobândim</a:t>
            </a:r>
            <a:r>
              <a:rPr lang="en-US" dirty="0">
                <a:solidFill>
                  <a:srgbClr val="3A3A3A"/>
                </a:solidFill>
                <a:latin typeface="PT Serif"/>
              </a:rPr>
              <a:t> </a:t>
            </a:r>
            <a:r>
              <a:rPr lang="en-US" dirty="0" err="1">
                <a:solidFill>
                  <a:srgbClr val="3A3A3A"/>
                </a:solidFill>
                <a:latin typeface="PT Serif"/>
              </a:rPr>
              <a:t>mai</a:t>
            </a:r>
            <a:r>
              <a:rPr lang="en-US" dirty="0">
                <a:solidFill>
                  <a:srgbClr val="3A3A3A"/>
                </a:solidFill>
                <a:latin typeface="PT Serif"/>
              </a:rPr>
              <a:t> </a:t>
            </a:r>
            <a:r>
              <a:rPr lang="en-US" dirty="0" err="1">
                <a:solidFill>
                  <a:srgbClr val="3A3A3A"/>
                </a:solidFill>
                <a:latin typeface="PT Serif"/>
              </a:rPr>
              <a:t>multă</a:t>
            </a:r>
            <a:r>
              <a:rPr lang="en-US" dirty="0">
                <a:solidFill>
                  <a:srgbClr val="3A3A3A"/>
                </a:solidFill>
                <a:latin typeface="PT Serif"/>
              </a:rPr>
              <a:t> </a:t>
            </a:r>
            <a:r>
              <a:rPr lang="en-US" dirty="0" err="1">
                <a:solidFill>
                  <a:srgbClr val="3A3A3A"/>
                </a:solidFill>
                <a:latin typeface="PT Serif"/>
              </a:rPr>
              <a:t>claritate</a:t>
            </a:r>
            <a:r>
              <a:rPr lang="en-US" dirty="0">
                <a:solidFill>
                  <a:srgbClr val="3A3A3A"/>
                </a:solidFill>
                <a:latin typeface="PT Serif"/>
              </a:rPr>
              <a:t> </a:t>
            </a:r>
            <a:r>
              <a:rPr lang="en-US" dirty="0" err="1">
                <a:solidFill>
                  <a:srgbClr val="3A3A3A"/>
                </a:solidFill>
                <a:latin typeface="PT Serif"/>
              </a:rPr>
              <a:t>internă</a:t>
            </a:r>
            <a:r>
              <a:rPr lang="en-US" dirty="0">
                <a:solidFill>
                  <a:srgbClr val="3A3A3A"/>
                </a:solidFill>
                <a:latin typeface="PT Serif"/>
              </a:rPr>
              <a:t>.</a:t>
            </a:r>
          </a:p>
          <a:p>
            <a:pPr fontAlgn="base">
              <a:buFont typeface="Arial" panose="020B0604020202020204" pitchFamily="34" charset="0"/>
              <a:buChar char="•"/>
            </a:pPr>
            <a:r>
              <a:rPr lang="en-US" dirty="0" err="1">
                <a:solidFill>
                  <a:srgbClr val="3A3A3A"/>
                </a:solidFill>
                <a:latin typeface="PT Serif"/>
              </a:rPr>
              <a:t>Cunoașterea</a:t>
            </a:r>
            <a:r>
              <a:rPr lang="en-US" dirty="0">
                <a:solidFill>
                  <a:srgbClr val="3A3A3A"/>
                </a:solidFill>
                <a:latin typeface="PT Serif"/>
              </a:rPr>
              <a:t> </a:t>
            </a:r>
            <a:r>
              <a:rPr lang="en-US" dirty="0" err="1">
                <a:solidFill>
                  <a:srgbClr val="3A3A3A"/>
                </a:solidFill>
                <a:latin typeface="PT Serif"/>
              </a:rPr>
              <a:t>valorilor</a:t>
            </a:r>
            <a:r>
              <a:rPr lang="en-US" dirty="0">
                <a:solidFill>
                  <a:srgbClr val="3A3A3A"/>
                </a:solidFill>
                <a:latin typeface="PT Serif"/>
              </a:rPr>
              <a:t> ne </a:t>
            </a:r>
            <a:r>
              <a:rPr lang="en-US" dirty="0" err="1">
                <a:solidFill>
                  <a:srgbClr val="3A3A3A"/>
                </a:solidFill>
                <a:latin typeface="PT Serif"/>
              </a:rPr>
              <a:t>ajută</a:t>
            </a:r>
            <a:r>
              <a:rPr lang="en-US" dirty="0">
                <a:solidFill>
                  <a:srgbClr val="3A3A3A"/>
                </a:solidFill>
                <a:latin typeface="PT Serif"/>
              </a:rPr>
              <a:t> </a:t>
            </a:r>
            <a:r>
              <a:rPr lang="en-US" dirty="0" err="1">
                <a:solidFill>
                  <a:srgbClr val="3A3A3A"/>
                </a:solidFill>
                <a:latin typeface="PT Serif"/>
              </a:rPr>
              <a:t>să</a:t>
            </a:r>
            <a:r>
              <a:rPr lang="en-US" dirty="0">
                <a:solidFill>
                  <a:srgbClr val="3A3A3A"/>
                </a:solidFill>
                <a:latin typeface="PT Serif"/>
              </a:rPr>
              <a:t> ne </a:t>
            </a:r>
            <a:r>
              <a:rPr lang="en-US" dirty="0" err="1">
                <a:solidFill>
                  <a:srgbClr val="3A3A3A"/>
                </a:solidFill>
                <a:latin typeface="PT Serif"/>
              </a:rPr>
              <a:t>conducem</a:t>
            </a:r>
            <a:r>
              <a:rPr lang="en-US" dirty="0">
                <a:solidFill>
                  <a:srgbClr val="3A3A3A"/>
                </a:solidFill>
                <a:latin typeface="PT Serif"/>
              </a:rPr>
              <a:t> </a:t>
            </a:r>
            <a:r>
              <a:rPr lang="en-US" dirty="0" err="1">
                <a:solidFill>
                  <a:srgbClr val="3A3A3A"/>
                </a:solidFill>
                <a:latin typeface="PT Serif"/>
              </a:rPr>
              <a:t>mai</a:t>
            </a:r>
            <a:r>
              <a:rPr lang="en-US" dirty="0">
                <a:solidFill>
                  <a:srgbClr val="3A3A3A"/>
                </a:solidFill>
                <a:latin typeface="PT Serif"/>
              </a:rPr>
              <a:t> </a:t>
            </a:r>
            <a:r>
              <a:rPr lang="en-US" dirty="0" err="1">
                <a:solidFill>
                  <a:srgbClr val="3A3A3A"/>
                </a:solidFill>
                <a:latin typeface="PT Serif"/>
              </a:rPr>
              <a:t>ușor</a:t>
            </a:r>
            <a:r>
              <a:rPr lang="en-US" dirty="0">
                <a:solidFill>
                  <a:srgbClr val="3A3A3A"/>
                </a:solidFill>
                <a:latin typeface="PT Serif"/>
              </a:rPr>
              <a:t> </a:t>
            </a:r>
            <a:r>
              <a:rPr lang="en-US" dirty="0" err="1">
                <a:solidFill>
                  <a:srgbClr val="3A3A3A"/>
                </a:solidFill>
                <a:latin typeface="PT Serif"/>
              </a:rPr>
              <a:t>către</a:t>
            </a:r>
            <a:r>
              <a:rPr lang="en-US" dirty="0">
                <a:solidFill>
                  <a:srgbClr val="3A3A3A"/>
                </a:solidFill>
                <a:latin typeface="PT Serif"/>
              </a:rPr>
              <a:t> </a:t>
            </a:r>
            <a:r>
              <a:rPr lang="en-US" dirty="0" err="1">
                <a:solidFill>
                  <a:srgbClr val="3A3A3A"/>
                </a:solidFill>
                <a:latin typeface="PT Serif"/>
              </a:rPr>
              <a:t>rezultate</a:t>
            </a:r>
            <a:r>
              <a:rPr lang="en-US" dirty="0">
                <a:solidFill>
                  <a:srgbClr val="3A3A3A"/>
                </a:solidFill>
                <a:latin typeface="PT Serif"/>
              </a:rPr>
              <a:t>.</a:t>
            </a:r>
          </a:p>
          <a:p>
            <a:pPr fontAlgn="base">
              <a:buFont typeface="Arial" panose="020B0604020202020204" pitchFamily="34" charset="0"/>
              <a:buChar char="•"/>
            </a:pPr>
            <a:r>
              <a:rPr lang="en-US" dirty="0" err="1">
                <a:solidFill>
                  <a:srgbClr val="3A3A3A"/>
                </a:solidFill>
                <a:latin typeface="PT Serif"/>
              </a:rPr>
              <a:t>Oamenii</a:t>
            </a:r>
            <a:r>
              <a:rPr lang="en-US" dirty="0">
                <a:solidFill>
                  <a:srgbClr val="3A3A3A"/>
                </a:solidFill>
                <a:latin typeface="PT Serif"/>
              </a:rPr>
              <a:t> care au un </a:t>
            </a:r>
            <a:r>
              <a:rPr lang="en-US" dirty="0" err="1">
                <a:solidFill>
                  <a:srgbClr val="3A3A3A"/>
                </a:solidFill>
                <a:latin typeface="PT Serif"/>
              </a:rPr>
              <a:t>sistem</a:t>
            </a:r>
            <a:r>
              <a:rPr lang="en-US" dirty="0">
                <a:solidFill>
                  <a:srgbClr val="3A3A3A"/>
                </a:solidFill>
                <a:latin typeface="PT Serif"/>
              </a:rPr>
              <a:t> </a:t>
            </a:r>
            <a:r>
              <a:rPr lang="en-US" dirty="0" err="1">
                <a:solidFill>
                  <a:srgbClr val="3A3A3A"/>
                </a:solidFill>
                <a:latin typeface="PT Serif"/>
              </a:rPr>
              <a:t>puternic</a:t>
            </a:r>
            <a:r>
              <a:rPr lang="en-US" dirty="0">
                <a:solidFill>
                  <a:srgbClr val="3A3A3A"/>
                </a:solidFill>
                <a:latin typeface="PT Serif"/>
              </a:rPr>
              <a:t> de </a:t>
            </a:r>
            <a:r>
              <a:rPr lang="en-US" dirty="0" err="1">
                <a:solidFill>
                  <a:srgbClr val="3A3A3A"/>
                </a:solidFill>
                <a:latin typeface="PT Serif"/>
              </a:rPr>
              <a:t>valori</a:t>
            </a:r>
            <a:r>
              <a:rPr lang="en-US" dirty="0">
                <a:solidFill>
                  <a:srgbClr val="3A3A3A"/>
                </a:solidFill>
                <a:latin typeface="PT Serif"/>
              </a:rPr>
              <a:t> au o </a:t>
            </a:r>
            <a:r>
              <a:rPr lang="en-US" dirty="0" err="1">
                <a:solidFill>
                  <a:srgbClr val="3A3A3A"/>
                </a:solidFill>
                <a:latin typeface="PT Serif"/>
              </a:rPr>
              <a:t>direcție</a:t>
            </a:r>
            <a:r>
              <a:rPr lang="en-US" dirty="0">
                <a:solidFill>
                  <a:srgbClr val="3A3A3A"/>
                </a:solidFill>
                <a:latin typeface="PT Serif"/>
              </a:rPr>
              <a:t> </a:t>
            </a:r>
            <a:r>
              <a:rPr lang="en-US" dirty="0" err="1">
                <a:solidFill>
                  <a:srgbClr val="3A3A3A"/>
                </a:solidFill>
                <a:latin typeface="PT Serif"/>
              </a:rPr>
              <a:t>și</a:t>
            </a:r>
            <a:r>
              <a:rPr lang="en-US" dirty="0">
                <a:solidFill>
                  <a:srgbClr val="3A3A3A"/>
                </a:solidFill>
                <a:latin typeface="PT Serif"/>
              </a:rPr>
              <a:t> un </a:t>
            </a:r>
            <a:r>
              <a:rPr lang="en-US" dirty="0" err="1">
                <a:solidFill>
                  <a:srgbClr val="3A3A3A"/>
                </a:solidFill>
                <a:latin typeface="PT Serif"/>
              </a:rPr>
              <a:t>țel</a:t>
            </a:r>
            <a:r>
              <a:rPr lang="en-US" dirty="0">
                <a:solidFill>
                  <a:srgbClr val="3A3A3A"/>
                </a:solidFill>
                <a:latin typeface="PT Serif"/>
              </a:rPr>
              <a:t> </a:t>
            </a:r>
            <a:r>
              <a:rPr lang="en-US" dirty="0" err="1">
                <a:solidFill>
                  <a:srgbClr val="3A3A3A"/>
                </a:solidFill>
                <a:latin typeface="PT Serif"/>
              </a:rPr>
              <a:t>în</a:t>
            </a:r>
            <a:r>
              <a:rPr lang="en-US" dirty="0">
                <a:solidFill>
                  <a:srgbClr val="3A3A3A"/>
                </a:solidFill>
                <a:latin typeface="PT Serif"/>
              </a:rPr>
              <a:t> </a:t>
            </a:r>
            <a:r>
              <a:rPr lang="en-US" dirty="0" err="1">
                <a:solidFill>
                  <a:srgbClr val="3A3A3A"/>
                </a:solidFill>
                <a:latin typeface="PT Serif"/>
              </a:rPr>
              <a:t>viață</a:t>
            </a:r>
            <a:r>
              <a:rPr lang="en-US" dirty="0">
                <a:solidFill>
                  <a:srgbClr val="3A3A3A"/>
                </a:solidFill>
                <a:latin typeface="PT Serif"/>
              </a:rPr>
              <a:t>, au </a:t>
            </a:r>
            <a:r>
              <a:rPr lang="en-US" dirty="0" err="1">
                <a:solidFill>
                  <a:srgbClr val="3A3A3A"/>
                </a:solidFill>
                <a:latin typeface="PT Serif"/>
              </a:rPr>
              <a:t>stabilitate</a:t>
            </a:r>
            <a:r>
              <a:rPr lang="en-US" dirty="0">
                <a:solidFill>
                  <a:srgbClr val="3A3A3A"/>
                </a:solidFill>
                <a:latin typeface="PT Serif"/>
              </a:rPr>
              <a:t> </a:t>
            </a:r>
            <a:r>
              <a:rPr lang="en-US" dirty="0" err="1">
                <a:solidFill>
                  <a:srgbClr val="3A3A3A"/>
                </a:solidFill>
                <a:latin typeface="PT Serif"/>
              </a:rPr>
              <a:t>și</a:t>
            </a:r>
            <a:r>
              <a:rPr lang="en-US" dirty="0">
                <a:solidFill>
                  <a:srgbClr val="3A3A3A"/>
                </a:solidFill>
                <a:latin typeface="PT Serif"/>
              </a:rPr>
              <a:t> </a:t>
            </a:r>
            <a:r>
              <a:rPr lang="en-US" dirty="0" err="1">
                <a:solidFill>
                  <a:srgbClr val="3A3A3A"/>
                </a:solidFill>
                <a:latin typeface="PT Serif"/>
              </a:rPr>
              <a:t>coerență</a:t>
            </a:r>
            <a:r>
              <a:rPr lang="en-US" dirty="0">
                <a:solidFill>
                  <a:srgbClr val="3A3A3A"/>
                </a:solidFill>
                <a:latin typeface="PT Serif"/>
              </a:rPr>
              <a:t> </a:t>
            </a:r>
            <a:r>
              <a:rPr lang="en-US" dirty="0" err="1">
                <a:solidFill>
                  <a:srgbClr val="3A3A3A"/>
                </a:solidFill>
                <a:latin typeface="PT Serif"/>
              </a:rPr>
              <a:t>în</a:t>
            </a:r>
            <a:r>
              <a:rPr lang="en-US" dirty="0">
                <a:solidFill>
                  <a:srgbClr val="3A3A3A"/>
                </a:solidFill>
                <a:latin typeface="PT Serif"/>
              </a:rPr>
              <a:t> </a:t>
            </a:r>
            <a:r>
              <a:rPr lang="en-US" dirty="0" err="1">
                <a:solidFill>
                  <a:srgbClr val="3A3A3A"/>
                </a:solidFill>
                <a:latin typeface="PT Serif"/>
              </a:rPr>
              <a:t>ceea</a:t>
            </a:r>
            <a:r>
              <a:rPr lang="en-US" dirty="0">
                <a:solidFill>
                  <a:srgbClr val="3A3A3A"/>
                </a:solidFill>
                <a:latin typeface="PT Serif"/>
              </a:rPr>
              <a:t> </a:t>
            </a:r>
            <a:r>
              <a:rPr lang="en-US" dirty="0" err="1">
                <a:solidFill>
                  <a:srgbClr val="3A3A3A"/>
                </a:solidFill>
                <a:latin typeface="PT Serif"/>
              </a:rPr>
              <a:t>ce</a:t>
            </a:r>
            <a:r>
              <a:rPr lang="en-US" dirty="0">
                <a:solidFill>
                  <a:srgbClr val="3A3A3A"/>
                </a:solidFill>
                <a:latin typeface="PT Serif"/>
              </a:rPr>
              <a:t> fac.</a:t>
            </a:r>
            <a:endParaRPr lang="en-US" b="0" i="0" dirty="0">
              <a:solidFill>
                <a:srgbClr val="3A3A3A"/>
              </a:solidFill>
              <a:effectLst/>
              <a:latin typeface="PT Serif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16309666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8615" y="0"/>
            <a:ext cx="2429301" cy="641445"/>
          </a:xfr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ctr"/>
            <a:r>
              <a:rPr lang="ro-RO" sz="3600" b="1" dirty="0" smtClean="0">
                <a:solidFill>
                  <a:schemeClr val="tx1"/>
                </a:solidFill>
              </a:rPr>
              <a:t>ZIUA 5</a:t>
            </a:r>
            <a:endParaRPr lang="en-US" sz="3600" b="1" dirty="0">
              <a:solidFill>
                <a:schemeClr val="tx1"/>
              </a:solidFill>
            </a:endParaRPr>
          </a:p>
        </p:txBody>
      </p:sp>
      <p:pic>
        <p:nvPicPr>
          <p:cNvPr id="6" name="Picture Placeholder 5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508" r="2508"/>
          <a:stretch>
            <a:fillRect/>
          </a:stretch>
        </p:blipFill>
        <p:spPr>
          <a:xfrm>
            <a:off x="3315201" y="0"/>
            <a:ext cx="3549624" cy="2711003"/>
          </a:xfr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0252" y="835012"/>
            <a:ext cx="2961564" cy="5797800"/>
          </a:xfr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/>
            <a:r>
              <a:rPr lang="en-US" sz="2400" b="1" dirty="0" smtClean="0">
                <a:latin typeface="Times New Roman" pitchFamily="18" charset="0"/>
                <a:ea typeface="SimSun" panose="02010600030101010101" pitchFamily="2" charset="-122"/>
                <a:cs typeface="Times New Roman" pitchFamily="18" charset="0"/>
              </a:rPr>
              <a:t>ÎNVĂȚĂM </a:t>
            </a:r>
            <a:r>
              <a:rPr lang="en-US" sz="2400" b="1" dirty="0">
                <a:latin typeface="Times New Roman" pitchFamily="18" charset="0"/>
                <a:ea typeface="SimSun" panose="02010600030101010101" pitchFamily="2" charset="-122"/>
                <a:cs typeface="Times New Roman" pitchFamily="18" charset="0"/>
              </a:rPr>
              <a:t>SĂ CREĂM UN CLIMAT </a:t>
            </a:r>
            <a:r>
              <a:rPr lang="en-US" sz="2400" b="1" dirty="0" smtClean="0">
                <a:latin typeface="Times New Roman" pitchFamily="18" charset="0"/>
                <a:ea typeface="SimSun" panose="02010600030101010101" pitchFamily="2" charset="-122"/>
                <a:cs typeface="Times New Roman" pitchFamily="18" charset="0"/>
              </a:rPr>
              <a:t>DECVAT</a:t>
            </a:r>
            <a:endParaRPr lang="en-US" sz="2400" b="1" dirty="0">
              <a:latin typeface="Times New Roman" pitchFamily="18" charset="0"/>
              <a:ea typeface="SimSun" panose="02010600030101010101" pitchFamily="2" charset="-122"/>
              <a:cs typeface="Times New Roman" pitchFamily="18" charset="0"/>
            </a:endParaRPr>
          </a:p>
          <a:p>
            <a:r>
              <a:rPr lang="en-US" sz="2400" dirty="0" err="1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Sistematizarea</a:t>
            </a: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noțiunilor</a:t>
            </a: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discutate</a:t>
            </a: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realizarea</a:t>
            </a: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unor</a:t>
            </a: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planuri</a:t>
            </a: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de </a:t>
            </a:r>
            <a:r>
              <a:rPr lang="en-US" sz="2400" dirty="0" err="1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prevenire</a:t>
            </a: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a </a:t>
            </a:r>
            <a:r>
              <a:rPr lang="en-US" sz="2400" dirty="0" err="1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comportamentului</a:t>
            </a: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agresiv</a:t>
            </a: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, a </a:t>
            </a:r>
            <a:r>
              <a:rPr lang="en-US" sz="2400" dirty="0" err="1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unor</a:t>
            </a: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planuri</a:t>
            </a: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care </a:t>
            </a:r>
            <a:r>
              <a:rPr lang="en-US" sz="2400" dirty="0" err="1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să</a:t>
            </a: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încurajeze</a:t>
            </a: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cooperarea</a:t>
            </a: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acceptarea</a:t>
            </a: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stima</a:t>
            </a: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de sine, </a:t>
            </a:r>
            <a:r>
              <a:rPr lang="en-US" sz="2400" dirty="0" err="1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încrederea</a:t>
            </a: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în</a:t>
            </a: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forțele</a:t>
            </a: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proprii</a:t>
            </a: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.</a:t>
            </a:r>
            <a:endParaRPr lang="en-US" sz="2400" dirty="0">
              <a:latin typeface="Calibri" panose="020F0502020204030204" pitchFamily="34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endParaRPr lang="en-US" sz="2800" dirty="0"/>
          </a:p>
        </p:txBody>
      </p:sp>
      <p:sp>
        <p:nvSpPr>
          <p:cNvPr id="5" name="Picture Placeholder 2"/>
          <p:cNvSpPr txBox="1">
            <a:spLocks/>
          </p:cNvSpPr>
          <p:nvPr/>
        </p:nvSpPr>
        <p:spPr>
          <a:xfrm>
            <a:off x="5335588" y="1139825"/>
            <a:ext cx="6172200" cy="4873625"/>
          </a:xfrm>
          <a:prstGeom prst="rect">
            <a:avLst/>
          </a:prstGeom>
        </p:spPr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9088" y="0"/>
            <a:ext cx="2907300" cy="271100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5666" y="2836598"/>
            <a:ext cx="3467271" cy="380986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611269" y="3376754"/>
            <a:ext cx="3673388" cy="283873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52169746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2" descr="0 &#10;7. GRATITUDE CAN MAKE YOU HAPPIER &#10;FIVE THINGS I AM GRATEFUL FOR &#10;This tool can be done anywhere anytime! Create a habit where you do it regularly, i.e. just after &#10;waking up, before you go to sleep, on the tube or whenever you're having a challenging day! &#10;Think of just 5 things to be genuinely thankful or grateful for and write them on the hand below. &#10;Erasmus + &#10;idevelop "/>
          <p:cNvSpPr>
            <a:spLocks noChangeAspect="1" noChangeArrowheads="1"/>
          </p:cNvSpPr>
          <p:nvPr/>
        </p:nvSpPr>
        <p:spPr bwMode="auto">
          <a:xfrm>
            <a:off x="3040443" y="225100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0143" y="306476"/>
            <a:ext cx="2705100" cy="168592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80327" y="0"/>
            <a:ext cx="6213459" cy="510757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7268" y="2153334"/>
            <a:ext cx="2847975" cy="1905001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339403" y="5009882"/>
            <a:ext cx="198163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o-RO" sz="2800" b="1" dirty="0" smtClean="0"/>
              <a:t>Mulțumim!</a:t>
            </a:r>
            <a:endParaRPr lang="en-US" sz="2800" b="1" dirty="0"/>
          </a:p>
        </p:txBody>
      </p:sp>
      <p:sp>
        <p:nvSpPr>
          <p:cNvPr id="9" name="Rectangle 8"/>
          <p:cNvSpPr/>
          <p:nvPr/>
        </p:nvSpPr>
        <p:spPr>
          <a:xfrm>
            <a:off x="884349" y="5609839"/>
            <a:ext cx="6096000" cy="95410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o-RO" sz="2800" dirty="0" smtClean="0"/>
              <a:t>prof</a:t>
            </a:r>
            <a:r>
              <a:rPr lang="ro-RO" sz="2800" dirty="0"/>
              <a:t>. </a:t>
            </a:r>
            <a:r>
              <a:rPr lang="ro-RO" sz="2800" dirty="0" smtClean="0"/>
              <a:t>înv.primar </a:t>
            </a:r>
            <a:r>
              <a:rPr lang="ro-RO" sz="2800" dirty="0"/>
              <a:t>Livezeanu </a:t>
            </a:r>
            <a:r>
              <a:rPr lang="ro-RO" sz="2800" dirty="0" smtClean="0"/>
              <a:t>Vasilica</a:t>
            </a:r>
          </a:p>
          <a:p>
            <a:r>
              <a:rPr lang="ro-RO" sz="2800" dirty="0" smtClean="0"/>
              <a:t>prof</a:t>
            </a:r>
            <a:r>
              <a:rPr lang="ro-RO" sz="2800" dirty="0"/>
              <a:t>. Ungureanu Iuliana</a:t>
            </a:r>
            <a:endParaRPr lang="en-US" sz="2800" dirty="0"/>
          </a:p>
        </p:txBody>
      </p:sp>
    </p:spTree>
    <p:extLst>
      <p:ext uri="{BB962C8B-B14F-4D97-AF65-F5344CB8AC3E}">
        <p14:creationId xmlns="" xmlns:p14="http://schemas.microsoft.com/office/powerpoint/2010/main" val="187147580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2331" y="378823"/>
            <a:ext cx="7893434" cy="444137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468880" y="5190186"/>
            <a:ext cx="591747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sz="2800" b="1" dirty="0"/>
              <a:t>TENERIFE-SPANIA-16-20 MAI 2022</a:t>
            </a:r>
            <a:endParaRPr lang="en-US" sz="2800" b="1" dirty="0"/>
          </a:p>
        </p:txBody>
      </p:sp>
    </p:spTree>
    <p:extLst>
      <p:ext uri="{BB962C8B-B14F-4D97-AF65-F5344CB8AC3E}">
        <p14:creationId xmlns="" xmlns:p14="http://schemas.microsoft.com/office/powerpoint/2010/main" val="98271375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5" y="0"/>
            <a:ext cx="12188389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984123" y="6207617"/>
            <a:ext cx="49583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Formator</a:t>
            </a:r>
            <a:r>
              <a:rPr lang="en-US" dirty="0" smtClean="0"/>
              <a:t>: Maria </a:t>
            </a:r>
            <a:r>
              <a:rPr lang="ro-RO" dirty="0" smtClean="0"/>
              <a:t>Isabel Hernandez</a:t>
            </a:r>
            <a:r>
              <a:rPr lang="en-US" dirty="0" smtClean="0"/>
              <a:t> Diaz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8228395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1" y="-222070"/>
            <a:ext cx="12188389" cy="708006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086377" y="5656218"/>
            <a:ext cx="27991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dirty="0" smtClean="0"/>
              <a:t>Invațare prin exercițiu</a:t>
            </a:r>
          </a:p>
          <a:p>
            <a:r>
              <a:rPr lang="ro-RO" dirty="0" smtClean="0"/>
              <a:t>Experiență de învățare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99580717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Personalities &#10;PSICOLOGY &#10;Roles &#10;Team Building 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00765" y="-732913"/>
            <a:ext cx="13490960" cy="7590913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55575" y="1854558"/>
            <a:ext cx="121437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dirty="0" smtClean="0"/>
              <a:t>PERSONALITĂȚI                                                        ROLURI                                                            ECHIPE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625919841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5" y="0"/>
            <a:ext cx="12188389" cy="68580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264804549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1" y="0"/>
            <a:ext cx="12188389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095482" y="5370490"/>
            <a:ext cx="317106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err="1" smtClean="0"/>
              <a:t>Mult</a:t>
            </a:r>
            <a:r>
              <a:rPr lang="ro-RO" sz="3200" b="1" dirty="0" smtClean="0"/>
              <a:t>ă distracție</a:t>
            </a:r>
            <a:endParaRPr lang="en-US" sz="3200" b="1" dirty="0"/>
          </a:p>
        </p:txBody>
      </p:sp>
    </p:spTree>
    <p:extLst>
      <p:ext uri="{BB962C8B-B14F-4D97-AF65-F5344CB8AC3E}">
        <p14:creationId xmlns="" xmlns:p14="http://schemas.microsoft.com/office/powerpoint/2010/main" val="147829131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91673" y="0"/>
            <a:ext cx="13363977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886891" y="6387736"/>
            <a:ext cx="67851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sz="2800" b="1" dirty="0" smtClean="0"/>
              <a:t>ÎMPĂRTĂȘIREA EXPERIENȚELOR</a:t>
            </a:r>
            <a:endParaRPr lang="en-US" sz="2800" b="1" dirty="0"/>
          </a:p>
        </p:txBody>
      </p:sp>
    </p:spTree>
    <p:extLst>
      <p:ext uri="{BB962C8B-B14F-4D97-AF65-F5344CB8AC3E}">
        <p14:creationId xmlns="" xmlns:p14="http://schemas.microsoft.com/office/powerpoint/2010/main" val="114150937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5" y="0"/>
            <a:ext cx="12188389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534194" y="2272936"/>
            <a:ext cx="1449977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2800" b="1" dirty="0" smtClean="0"/>
          </a:p>
          <a:p>
            <a:pPr algn="ctr"/>
            <a:r>
              <a:rPr lang="ro-RO" sz="2800" b="1" dirty="0" smtClean="0"/>
              <a:t>ȘI UN</a:t>
            </a:r>
            <a:endParaRPr lang="en-US" sz="2800" b="1" dirty="0" smtClean="0"/>
          </a:p>
          <a:p>
            <a:pPr algn="ctr"/>
            <a:endParaRPr lang="en-US" sz="2800" b="1" dirty="0" smtClean="0"/>
          </a:p>
          <a:p>
            <a:pPr algn="ctr"/>
            <a:r>
              <a:rPr lang="ro-RO" sz="2800" b="1" dirty="0" smtClean="0"/>
              <a:t>PIC</a:t>
            </a:r>
            <a:endParaRPr lang="en-US" sz="2800" b="1" dirty="0" smtClean="0"/>
          </a:p>
          <a:p>
            <a:pPr algn="ctr"/>
            <a:endParaRPr lang="en-US" sz="2800" b="1" dirty="0" smtClean="0"/>
          </a:p>
          <a:p>
            <a:pPr algn="ctr"/>
            <a:r>
              <a:rPr lang="ro-RO" sz="2800" b="1" dirty="0" smtClean="0"/>
              <a:t> DE</a:t>
            </a:r>
            <a:endParaRPr lang="en-US" sz="2800" b="1" dirty="0" smtClean="0"/>
          </a:p>
          <a:p>
            <a:pPr algn="ctr"/>
            <a:r>
              <a:rPr lang="ro-RO" sz="2800" b="1" dirty="0" smtClean="0"/>
              <a:t> </a:t>
            </a:r>
            <a:endParaRPr lang="en-US" sz="2800" b="1" dirty="0" smtClean="0"/>
          </a:p>
          <a:p>
            <a:pPr algn="ctr"/>
            <a:r>
              <a:rPr lang="ro-RO" sz="2800" b="1" dirty="0" smtClean="0"/>
              <a:t>TEORIE</a:t>
            </a:r>
            <a:endParaRPr lang="en-US" sz="2800" b="1" dirty="0" smtClean="0"/>
          </a:p>
          <a:p>
            <a:pPr algn="ctr"/>
            <a:endParaRPr lang="en-US" sz="2800" b="1" dirty="0"/>
          </a:p>
        </p:txBody>
      </p:sp>
    </p:spTree>
    <p:extLst>
      <p:ext uri="{BB962C8B-B14F-4D97-AF65-F5344CB8AC3E}">
        <p14:creationId xmlns="" xmlns:p14="http://schemas.microsoft.com/office/powerpoint/2010/main" val="402055837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416</TotalTime>
  <Words>619</Words>
  <Application>Microsoft Office PowerPoint</Application>
  <PresentationFormat>Custom</PresentationFormat>
  <Paragraphs>90</Paragraphs>
  <Slides>16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Facet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PROGRAMUL  CURSULUI</vt:lpstr>
      <vt:lpstr>ZIUA 1</vt:lpstr>
      <vt:lpstr>ZIUA 2</vt:lpstr>
      <vt:lpstr>ZIUA 3 </vt:lpstr>
      <vt:lpstr>ZIUA 4</vt:lpstr>
      <vt:lpstr>ZIUA 5</vt:lpstr>
      <vt:lpstr>Slide 16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</dc:title>
  <dc:creator>vasilica</dc:creator>
  <cp:lastModifiedBy>COMPUTER</cp:lastModifiedBy>
  <cp:revision>37</cp:revision>
  <dcterms:created xsi:type="dcterms:W3CDTF">2022-06-27T12:21:34Z</dcterms:created>
  <dcterms:modified xsi:type="dcterms:W3CDTF">2022-08-25T14:42:51Z</dcterms:modified>
</cp:coreProperties>
</file>