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257" r:id="rId3"/>
    <p:sldId id="258" r:id="rId4"/>
    <p:sldId id="259" r:id="rId5"/>
    <p:sldId id="260" r:id="rId6"/>
    <p:sldId id="261" r:id="rId7"/>
    <p:sldId id="264" r:id="rId8"/>
    <p:sldId id="262" r:id="rId9"/>
    <p:sldId id="266" r:id="rId10"/>
    <p:sldId id="267" r:id="rId11"/>
    <p:sldId id="269" r:id="rId12"/>
    <p:sldId id="270" r:id="rId13"/>
    <p:sldId id="263" r:id="rId14"/>
    <p:sldId id="265" r:id="rId15"/>
    <p:sldId id="268"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94624" autoAdjust="0"/>
  </p:normalViewPr>
  <p:slideViewPr>
    <p:cSldViewPr>
      <p:cViewPr>
        <p:scale>
          <a:sx n="70" d="100"/>
          <a:sy n="70" d="100"/>
        </p:scale>
        <p:origin x="-1392" y="-72"/>
      </p:cViewPr>
      <p:guideLst>
        <p:guide orient="horz" pos="2160"/>
        <p:guide pos="2880"/>
      </p:guideLst>
    </p:cSldViewPr>
  </p:slideViewPr>
  <p:outlineViewPr>
    <p:cViewPr>
      <p:scale>
        <a:sx n="33" d="100"/>
        <a:sy n="33" d="100"/>
      </p:scale>
      <p:origin x="0" y="484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E1711-787B-4F8C-A0ED-00880D52BF3D}" type="datetimeFigureOut">
              <a:rPr lang="en-US" smtClean="0"/>
              <a:pPr/>
              <a:t>8/25/2022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055F2-041B-4130-8789-4BAD3A7BCC02}" type="slidenum">
              <a:rPr lang="en-US" smtClean="0"/>
              <a:pPr/>
              <a:t>‹#›</a:t>
            </a:fld>
            <a:endParaRPr lang="en-US"/>
          </a:p>
        </p:txBody>
      </p:sp>
    </p:spTree>
    <p:extLst>
      <p:ext uri="{BB962C8B-B14F-4D97-AF65-F5344CB8AC3E}">
        <p14:creationId xmlns:p14="http://schemas.microsoft.com/office/powerpoint/2010/main" xmlns="" val="315297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791397D-0A14-4B08-A4F8-3F644317E815}" type="datetimeFigureOut">
              <a:rPr lang="en-US" smtClean="0"/>
              <a:pPr/>
              <a:t>8/25/2022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4E0D0AE-4768-4E93-8826-11A9CB05C760}"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1397D-0A14-4B08-A4F8-3F644317E815}"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0D0AE-4768-4E93-8826-11A9CB05C760}"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1397D-0A14-4B08-A4F8-3F644317E815}"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0D0AE-4768-4E93-8826-11A9CB05C760}"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1397D-0A14-4B08-A4F8-3F644317E815}"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0D0AE-4768-4E93-8826-11A9CB05C760}"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1397D-0A14-4B08-A4F8-3F644317E815}"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0D0AE-4768-4E93-8826-11A9CB05C7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91397D-0A14-4B08-A4F8-3F644317E815}"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0D0AE-4768-4E93-8826-11A9CB05C760}"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91397D-0A14-4B08-A4F8-3F644317E815}" type="datetimeFigureOut">
              <a:rPr lang="en-US" smtClean="0"/>
              <a:pPr/>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0D0AE-4768-4E93-8826-11A9CB05C760}"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91397D-0A14-4B08-A4F8-3F644317E815}" type="datetimeFigureOut">
              <a:rPr lang="en-US" smtClean="0"/>
              <a:pPr/>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0D0AE-4768-4E93-8826-11A9CB05C760}"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1397D-0A14-4B08-A4F8-3F644317E815}" type="datetimeFigureOut">
              <a:rPr lang="en-US" smtClean="0"/>
              <a:pPr/>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0D0AE-4768-4E93-8826-11A9CB05C7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1397D-0A14-4B08-A4F8-3F644317E815}"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0D0AE-4768-4E93-8826-11A9CB05C7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1397D-0A14-4B08-A4F8-3F644317E815}"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0D0AE-4768-4E93-8826-11A9CB05C7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791397D-0A14-4B08-A4F8-3F644317E815}" type="datetimeFigureOut">
              <a:rPr lang="en-US" smtClean="0"/>
              <a:pPr/>
              <a:t>8/25/2022</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4E0D0AE-4768-4E93-8826-11A9CB05C7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Bahnschrift SemiLight" pitchFamily="34" charset="0"/>
              </a:rPr>
              <a:t>Tenerife</a:t>
            </a:r>
            <a:br>
              <a:rPr lang="en-US" b="1" dirty="0" smtClean="0">
                <a:latin typeface="Bahnschrift SemiLight" pitchFamily="34" charset="0"/>
              </a:rPr>
            </a:br>
            <a:r>
              <a:rPr lang="en-US" b="1" dirty="0" err="1" smtClean="0">
                <a:latin typeface="Bahnschrift SemiLight" pitchFamily="34" charset="0"/>
              </a:rPr>
              <a:t>Spania</a:t>
            </a:r>
            <a:r>
              <a:rPr lang="en-US" b="1" dirty="0" smtClean="0">
                <a:latin typeface="Bahnschrift SemiLight" pitchFamily="34" charset="0"/>
              </a:rPr>
              <a:t/>
            </a:r>
            <a:br>
              <a:rPr lang="en-US" b="1" dirty="0" smtClean="0">
                <a:latin typeface="Bahnschrift SemiLight" pitchFamily="34" charset="0"/>
              </a:rPr>
            </a:br>
            <a:r>
              <a:rPr lang="en-US" b="1" dirty="0" smtClean="0">
                <a:latin typeface="Bahnschrift SemiLight" pitchFamily="34" charset="0"/>
              </a:rPr>
              <a:t>2022</a:t>
            </a:r>
            <a:endParaRPr lang="en-US" b="1" dirty="0">
              <a:latin typeface="Bahnschrift SemiLight" pitchFamily="34" charset="0"/>
            </a:endParaRPr>
          </a:p>
        </p:txBody>
      </p:sp>
      <p:sp>
        <p:nvSpPr>
          <p:cNvPr id="3" name="Subtitle 2"/>
          <p:cNvSpPr>
            <a:spLocks noGrp="1"/>
          </p:cNvSpPr>
          <p:nvPr>
            <p:ph type="subTitle" idx="1"/>
          </p:nvPr>
        </p:nvSpPr>
        <p:spPr/>
        <p:txBody>
          <a:bodyPr>
            <a:normAutofit lnSpcReduction="10000"/>
          </a:bodyPr>
          <a:lstStyle/>
          <a:p>
            <a:r>
              <a:rPr lang="ro-RO" dirty="0" smtClean="0">
                <a:latin typeface="Arial Rounded MT Bold" pitchFamily="34" charset="0"/>
              </a:rPr>
              <a:t>Școala Gimanzială Costișa</a:t>
            </a:r>
          </a:p>
          <a:p>
            <a:endParaRPr lang="ro-RO" dirty="0">
              <a:latin typeface="Arial Rounded MT Bold" pitchFamily="34" charset="0"/>
            </a:endParaRPr>
          </a:p>
          <a:p>
            <a:endParaRPr lang="ro-RO" dirty="0" smtClean="0">
              <a:latin typeface="Arial Rounded MT Bold" pitchFamily="34" charset="0"/>
            </a:endParaRPr>
          </a:p>
          <a:p>
            <a:r>
              <a:rPr lang="ro-RO" dirty="0" smtClean="0">
                <a:latin typeface="Arial Rounded MT Bold" pitchFamily="34" charset="0"/>
              </a:rPr>
              <a:t>16.05.2022-20.05.2022</a:t>
            </a:r>
            <a:endParaRPr lang="en-US" dirty="0">
              <a:latin typeface="Arial Rounded MT Bold" pitchFamily="34" charset="0"/>
            </a:endParaRPr>
          </a:p>
        </p:txBody>
      </p:sp>
    </p:spTree>
    <p:extLst>
      <p:ext uri="{BB962C8B-B14F-4D97-AF65-F5344CB8AC3E}">
        <p14:creationId xmlns:p14="http://schemas.microsoft.com/office/powerpoint/2010/main" xmlns="" val="240114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o-RO" dirty="0" smtClean="0"/>
              <a:t>Bătaie cu perne</a:t>
            </a:r>
          </a:p>
          <a:p>
            <a:r>
              <a:rPr lang="ro-RO" dirty="0" smtClean="0"/>
              <a:t>Dans</a:t>
            </a:r>
          </a:p>
          <a:p>
            <a:r>
              <a:rPr lang="ro-RO" dirty="0" smtClean="0"/>
              <a:t>Meditație</a:t>
            </a:r>
          </a:p>
          <a:p>
            <a:r>
              <a:rPr lang="ro-RO" dirty="0" smtClean="0"/>
              <a:t>Ascultând muzică</a:t>
            </a:r>
          </a:p>
          <a:p>
            <a:r>
              <a:rPr lang="ro-RO" dirty="0" smtClean="0"/>
              <a:t>Desen</a:t>
            </a:r>
          </a:p>
          <a:p>
            <a:r>
              <a:rPr lang="ro-RO" dirty="0" smtClean="0"/>
              <a:t>Scriind-jurnal-</a:t>
            </a:r>
            <a:endParaRPr lang="en-US" dirty="0"/>
          </a:p>
        </p:txBody>
      </p:sp>
      <p:sp>
        <p:nvSpPr>
          <p:cNvPr id="3" name="Title 2"/>
          <p:cNvSpPr>
            <a:spLocks noGrp="1"/>
          </p:cNvSpPr>
          <p:nvPr>
            <p:ph type="title"/>
          </p:nvPr>
        </p:nvSpPr>
        <p:spPr/>
        <p:txBody>
          <a:bodyPr/>
          <a:lstStyle/>
          <a:p>
            <a:r>
              <a:rPr lang="ro-RO" dirty="0" smtClean="0"/>
              <a:t>-FURIA-</a:t>
            </a:r>
            <a:endParaRPr lang="en-US" dirty="0"/>
          </a:p>
        </p:txBody>
      </p:sp>
    </p:spTree>
    <p:extLst>
      <p:ext uri="{BB962C8B-B14F-4D97-AF65-F5344CB8AC3E}">
        <p14:creationId xmlns:p14="http://schemas.microsoft.com/office/powerpoint/2010/main" xmlns="" val="458015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98500" y="2445091"/>
            <a:ext cx="7747000" cy="3483880"/>
          </a:xfrm>
        </p:spPr>
      </p:pic>
      <p:sp>
        <p:nvSpPr>
          <p:cNvPr id="3" name="Title 2"/>
          <p:cNvSpPr>
            <a:spLocks noGrp="1"/>
          </p:cNvSpPr>
          <p:nvPr>
            <p:ph type="title"/>
          </p:nvPr>
        </p:nvSpPr>
        <p:spPr/>
        <p:txBody>
          <a:bodyPr/>
          <a:lstStyle/>
          <a:p>
            <a:r>
              <a:rPr lang="ro-RO" dirty="0"/>
              <a:t>„</a:t>
            </a:r>
            <a:r>
              <a:rPr lang="ro-RO" dirty="0" smtClean="0"/>
              <a:t>Scriind furia”</a:t>
            </a:r>
            <a:endParaRPr lang="en-US" dirty="0"/>
          </a:p>
        </p:txBody>
      </p:sp>
    </p:spTree>
    <p:extLst>
      <p:ext uri="{BB962C8B-B14F-4D97-AF65-F5344CB8AC3E}">
        <p14:creationId xmlns:p14="http://schemas.microsoft.com/office/powerpoint/2010/main" xmlns="" val="4062768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31874"/>
          <a:stretch/>
        </p:blipFill>
        <p:spPr>
          <a:xfrm>
            <a:off x="1371600" y="2057400"/>
            <a:ext cx="6553200" cy="4325808"/>
          </a:xfrm>
        </p:spPr>
      </p:pic>
      <p:sp>
        <p:nvSpPr>
          <p:cNvPr id="3" name="Title 2"/>
          <p:cNvSpPr>
            <a:spLocks noGrp="1"/>
          </p:cNvSpPr>
          <p:nvPr>
            <p:ph type="title"/>
          </p:nvPr>
        </p:nvSpPr>
        <p:spPr/>
        <p:txBody>
          <a:bodyPr/>
          <a:lstStyle/>
          <a:p>
            <a:r>
              <a:rPr lang="ro-RO" dirty="0" smtClean="0"/>
              <a:t>-Paradigma-</a:t>
            </a:r>
            <a:endParaRPr lang="en-US" dirty="0"/>
          </a:p>
        </p:txBody>
      </p:sp>
    </p:spTree>
    <p:extLst>
      <p:ext uri="{BB962C8B-B14F-4D97-AF65-F5344CB8AC3E}">
        <p14:creationId xmlns:p14="http://schemas.microsoft.com/office/powerpoint/2010/main" xmlns="" val="588224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smtClean="0"/>
              <a:t>Ziua 3-Miercuri</a:t>
            </a:r>
            <a:endParaRPr lang="en-US" dirty="0"/>
          </a:p>
        </p:txBody>
      </p:sp>
      <p:sp>
        <p:nvSpPr>
          <p:cNvPr id="5" name="Content Placeholder 4"/>
          <p:cNvSpPr>
            <a:spLocks noGrp="1"/>
          </p:cNvSpPr>
          <p:nvPr>
            <p:ph idx="1"/>
          </p:nvPr>
        </p:nvSpPr>
        <p:spPr>
          <a:xfrm>
            <a:off x="699247" y="2057401"/>
            <a:ext cx="7745505" cy="4068762"/>
          </a:xfrm>
        </p:spPr>
        <p:txBody>
          <a:bodyPr/>
          <a:lstStyle/>
          <a:p>
            <a:pPr algn="ctr"/>
            <a:r>
              <a:rPr lang="ro-RO" dirty="0" smtClean="0"/>
              <a:t>Împărtășirea experiențelor</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t="24286" b="13333"/>
          <a:stretch/>
        </p:blipFill>
        <p:spPr>
          <a:xfrm rot="20694725">
            <a:off x="519837" y="2943992"/>
            <a:ext cx="3779594" cy="314366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t="23968" b="11746"/>
          <a:stretch/>
        </p:blipFill>
        <p:spPr>
          <a:xfrm rot="822921">
            <a:off x="5031741" y="2764323"/>
            <a:ext cx="3781887" cy="3241618"/>
          </a:xfrm>
          <a:prstGeom prst="rect">
            <a:avLst/>
          </a:prstGeom>
        </p:spPr>
      </p:pic>
    </p:spTree>
    <p:extLst>
      <p:ext uri="{BB962C8B-B14F-4D97-AF65-F5344CB8AC3E}">
        <p14:creationId xmlns:p14="http://schemas.microsoft.com/office/powerpoint/2010/main" xmlns="" val="1278392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2248347"/>
            <a:ext cx="8610600" cy="3877815"/>
          </a:xfrm>
        </p:spPr>
        <p:txBody>
          <a:bodyPr/>
          <a:lstStyle/>
          <a:p>
            <a:r>
              <a:rPr lang="ro-RO" dirty="0" smtClean="0"/>
              <a:t>What you want?-Ce vrei?</a:t>
            </a:r>
          </a:p>
          <a:p>
            <a:r>
              <a:rPr lang="ro-RO" dirty="0" smtClean="0"/>
              <a:t>What is you</a:t>
            </a:r>
            <a:r>
              <a:rPr lang="en-US" dirty="0" smtClean="0"/>
              <a:t>r </a:t>
            </a:r>
            <a:r>
              <a:rPr lang="ro-RO" dirty="0" smtClean="0"/>
              <a:t>goal?-Care sunt așteptările tale?</a:t>
            </a:r>
          </a:p>
          <a:p>
            <a:r>
              <a:rPr lang="ro-RO" dirty="0" smtClean="0"/>
              <a:t>How do you want to get there?-Cum vrei să  ajungi acolo</a:t>
            </a:r>
            <a:r>
              <a:rPr lang="en-US" dirty="0" smtClean="0"/>
              <a:t>?</a:t>
            </a:r>
            <a:endParaRPr lang="ro-RO" dirty="0" smtClean="0"/>
          </a:p>
          <a:p>
            <a:r>
              <a:rPr lang="ro-RO" dirty="0" smtClean="0"/>
              <a:t>What obstacle</a:t>
            </a:r>
            <a:r>
              <a:rPr lang="en-US" dirty="0" smtClean="0"/>
              <a:t>s</a:t>
            </a:r>
            <a:r>
              <a:rPr lang="ro-RO" dirty="0" smtClean="0"/>
              <a:t> do you see?-Ce obstacole sunt?</a:t>
            </a:r>
          </a:p>
          <a:p>
            <a:r>
              <a:rPr lang="ro-RO" dirty="0" smtClean="0"/>
              <a:t>What is your first step?-Care este primul pas?</a:t>
            </a:r>
            <a:endParaRPr lang="en-US" dirty="0"/>
          </a:p>
        </p:txBody>
      </p:sp>
      <p:sp>
        <p:nvSpPr>
          <p:cNvPr id="3" name="Title 2"/>
          <p:cNvSpPr>
            <a:spLocks noGrp="1"/>
          </p:cNvSpPr>
          <p:nvPr>
            <p:ph type="title"/>
          </p:nvPr>
        </p:nvSpPr>
        <p:spPr/>
        <p:txBody>
          <a:bodyPr/>
          <a:lstStyle/>
          <a:p>
            <a:r>
              <a:rPr lang="ro-RO" dirty="0" smtClean="0"/>
              <a:t>Problem solving</a:t>
            </a:r>
            <a:endParaRPr lang="en-US" dirty="0"/>
          </a:p>
        </p:txBody>
      </p:sp>
    </p:spTree>
    <p:extLst>
      <p:ext uri="{BB962C8B-B14F-4D97-AF65-F5344CB8AC3E}">
        <p14:creationId xmlns:p14="http://schemas.microsoft.com/office/powerpoint/2010/main" xmlns="" val="2651275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122386959"/>
              </p:ext>
            </p:extLst>
          </p:nvPr>
        </p:nvGraphicFramePr>
        <p:xfrm>
          <a:off x="381000" y="2057400"/>
          <a:ext cx="8610600" cy="4480560"/>
        </p:xfrm>
        <a:graphic>
          <a:graphicData uri="http://schemas.openxmlformats.org/drawingml/2006/table">
            <a:tbl>
              <a:tblPr firstRow="1" bandRow="1">
                <a:tableStyleId>{5C22544A-7EE6-4342-B048-85BDC9FD1C3A}</a:tableStyleId>
              </a:tblPr>
              <a:tblGrid>
                <a:gridCol w="1340995"/>
                <a:gridCol w="4399405"/>
                <a:gridCol w="2870200"/>
              </a:tblGrid>
              <a:tr h="370840">
                <a:tc>
                  <a:txBody>
                    <a:bodyPr/>
                    <a:lstStyle/>
                    <a:p>
                      <a:r>
                        <a:rPr lang="ro-RO" b="1" dirty="0" smtClean="0"/>
                        <a:t>Tipuri</a:t>
                      </a:r>
                      <a:r>
                        <a:rPr lang="ro-RO" b="1" baseline="0" dirty="0" smtClean="0"/>
                        <a:t> de vorbitori</a:t>
                      </a:r>
                      <a:endParaRPr lang="en-US" b="1" dirty="0"/>
                    </a:p>
                  </a:txBody>
                  <a:tcPr/>
                </a:tc>
                <a:tc>
                  <a:txBody>
                    <a:bodyPr/>
                    <a:lstStyle/>
                    <a:p>
                      <a:r>
                        <a:rPr lang="ro-RO" b="1" dirty="0" smtClean="0"/>
                        <a:t>Eficient</a:t>
                      </a:r>
                      <a:endParaRPr lang="en-US" b="1" dirty="0"/>
                    </a:p>
                  </a:txBody>
                  <a:tcPr/>
                </a:tc>
                <a:tc>
                  <a:txBody>
                    <a:bodyPr/>
                    <a:lstStyle/>
                    <a:p>
                      <a:r>
                        <a:rPr lang="ro-RO" b="1" dirty="0" smtClean="0"/>
                        <a:t>Ineficeint</a:t>
                      </a:r>
                      <a:endParaRPr lang="en-US" b="1" dirty="0"/>
                    </a:p>
                  </a:txBody>
                  <a:tcPr/>
                </a:tc>
              </a:tr>
              <a:tr h="370840">
                <a:tc>
                  <a:txBody>
                    <a:bodyPr/>
                    <a:lstStyle/>
                    <a:p>
                      <a:r>
                        <a:rPr lang="ro-RO" sz="1200" b="1" dirty="0" smtClean="0"/>
                        <a:t>Eficient</a:t>
                      </a:r>
                      <a:endParaRPr lang="en-US" sz="1200" b="1" dirty="0"/>
                    </a:p>
                  </a:txBody>
                  <a:tcPr/>
                </a:tc>
                <a:tc>
                  <a:txBody>
                    <a:bodyPr/>
                    <a:lstStyle/>
                    <a:p>
                      <a:r>
                        <a:rPr lang="ro-RO" sz="1200" b="1" dirty="0" smtClean="0"/>
                        <a:t>Simptome:</a:t>
                      </a:r>
                    </a:p>
                    <a:p>
                      <a:r>
                        <a:rPr lang="ro-RO" sz="1200" dirty="0" smtClean="0"/>
                        <a:t>Vorbitorul</a:t>
                      </a:r>
                      <a:r>
                        <a:rPr lang="ro-RO" sz="1200" baseline="0" dirty="0" smtClean="0"/>
                        <a:t> comunică bine ideile</a:t>
                      </a:r>
                    </a:p>
                    <a:p>
                      <a:r>
                        <a:rPr lang="ro-RO" sz="1200" dirty="0" smtClean="0"/>
                        <a:t>Vorbitorul comunică cu un efort minim</a:t>
                      </a:r>
                    </a:p>
                    <a:p>
                      <a:endParaRPr lang="ro-RO" sz="1200" dirty="0" smtClean="0"/>
                    </a:p>
                    <a:p>
                      <a:r>
                        <a:rPr lang="ro-RO" sz="1200" b="1" dirty="0" smtClean="0"/>
                        <a:t>Solutia:</a:t>
                      </a:r>
                    </a:p>
                    <a:p>
                      <a:r>
                        <a:rPr lang="ro-RO" sz="1200" dirty="0" smtClean="0"/>
                        <a:t>Continuă</a:t>
                      </a:r>
                      <a:r>
                        <a:rPr lang="ro-RO" sz="1200" baseline="0" dirty="0" smtClean="0"/>
                        <a:t> să exersezi și să-ți perfecționezi abilitățile de comunicare</a:t>
                      </a:r>
                      <a:endParaRPr lang="en-US" sz="1200" dirty="0"/>
                    </a:p>
                  </a:txBody>
                  <a:tcPr/>
                </a:tc>
                <a:tc>
                  <a:txBody>
                    <a:bodyPr/>
                    <a:lstStyle/>
                    <a:p>
                      <a:r>
                        <a:rPr lang="ro-RO" sz="1200" b="1" dirty="0" smtClean="0"/>
                        <a:t>Simptome:</a:t>
                      </a:r>
                    </a:p>
                    <a:p>
                      <a:r>
                        <a:rPr lang="ro-RO" sz="1200" dirty="0" smtClean="0"/>
                        <a:t>Vorbitorul comunică slab ideile. </a:t>
                      </a:r>
                    </a:p>
                    <a:p>
                      <a:r>
                        <a:rPr lang="ro-RO" sz="1200" dirty="0" smtClean="0"/>
                        <a:t>Vorbitorul comunică cu un efort minim</a:t>
                      </a:r>
                    </a:p>
                    <a:p>
                      <a:endParaRPr lang="ro-RO" sz="1200" dirty="0" smtClean="0"/>
                    </a:p>
                    <a:p>
                      <a:r>
                        <a:rPr lang="ro-RO" sz="1200" b="1" dirty="0" smtClean="0"/>
                        <a:t>Soluția: </a:t>
                      </a:r>
                    </a:p>
                    <a:p>
                      <a:r>
                        <a:rPr lang="ro-RO" sz="1200" dirty="0" smtClean="0"/>
                        <a:t>Elaborați-vă</a:t>
                      </a:r>
                      <a:r>
                        <a:rPr lang="ro-RO" sz="1200" baseline="0" dirty="0" smtClean="0"/>
                        <a:t> ideile;</a:t>
                      </a:r>
                    </a:p>
                    <a:p>
                      <a:r>
                        <a:rPr lang="ro-RO" sz="1200" baseline="0" dirty="0" smtClean="0"/>
                        <a:t>Concentrați-vă pe mesajul cheie</a:t>
                      </a:r>
                      <a:endParaRPr lang="en-US" sz="1200" dirty="0"/>
                    </a:p>
                  </a:txBody>
                  <a:tcPr/>
                </a:tc>
              </a:tr>
              <a:tr h="370840">
                <a:tc>
                  <a:txBody>
                    <a:bodyPr/>
                    <a:lstStyle/>
                    <a:p>
                      <a:r>
                        <a:rPr lang="ro-RO" sz="1200" b="1" dirty="0" smtClean="0"/>
                        <a:t>Ineficient</a:t>
                      </a:r>
                      <a:endParaRPr lang="en-US" sz="1200" b="1" dirty="0"/>
                    </a:p>
                  </a:txBody>
                  <a:tcPr/>
                </a:tc>
                <a:tc>
                  <a:txBody>
                    <a:bodyPr/>
                    <a:lstStyle/>
                    <a:p>
                      <a:r>
                        <a:rPr lang="ro-RO" sz="1200" b="1" dirty="0" smtClean="0"/>
                        <a:t>Simptome:</a:t>
                      </a:r>
                    </a:p>
                    <a:p>
                      <a:r>
                        <a:rPr lang="ro-RO" sz="1200" dirty="0" smtClean="0"/>
                        <a:t>Vorbitorul comunică bine ideile</a:t>
                      </a:r>
                    </a:p>
                    <a:p>
                      <a:r>
                        <a:rPr lang="ro-RO" sz="1200" dirty="0" smtClean="0"/>
                        <a:t>Vorbitorul întârzie să vorbească</a:t>
                      </a:r>
                    </a:p>
                    <a:p>
                      <a:endParaRPr lang="ro-RO" sz="1200" dirty="0" smtClean="0"/>
                    </a:p>
                    <a:p>
                      <a:endParaRPr lang="ro-RO" sz="1200" dirty="0" smtClean="0"/>
                    </a:p>
                    <a:p>
                      <a:r>
                        <a:rPr lang="ro-RO" sz="1200" b="1" dirty="0" smtClean="0"/>
                        <a:t>Soluția: </a:t>
                      </a:r>
                    </a:p>
                    <a:p>
                      <a:r>
                        <a:rPr lang="ro-RO" sz="1200" dirty="0" smtClean="0"/>
                        <a:t>Evitați să explicați prea mult ideile</a:t>
                      </a:r>
                    </a:p>
                    <a:p>
                      <a:r>
                        <a:rPr lang="ro-RO" sz="1200" dirty="0" smtClean="0"/>
                        <a:t>Îmbunătăți</a:t>
                      </a:r>
                      <a:r>
                        <a:rPr lang="ro-RO" sz="1200" baseline="0" dirty="0" smtClean="0"/>
                        <a:t> timpul, eliminând părți din mesajul dumneavostră ce nu sunt importante</a:t>
                      </a:r>
                      <a:endParaRPr lang="en-US" sz="1200" dirty="0"/>
                    </a:p>
                  </a:txBody>
                  <a:tcPr/>
                </a:tc>
                <a:tc>
                  <a:txBody>
                    <a:bodyPr/>
                    <a:lstStyle/>
                    <a:p>
                      <a:r>
                        <a:rPr lang="ro-RO" sz="1200" b="1" dirty="0" smtClean="0"/>
                        <a:t>Simptome:</a:t>
                      </a:r>
                    </a:p>
                    <a:p>
                      <a:r>
                        <a:rPr lang="ro-RO" sz="1200" dirty="0" smtClean="0"/>
                        <a:t>Vorbitorul comunică slab ideile</a:t>
                      </a:r>
                    </a:p>
                    <a:p>
                      <a:r>
                        <a:rPr lang="ro-RO" sz="1200" dirty="0" smtClean="0"/>
                        <a:t>Vorbitorul îi ia</a:t>
                      </a:r>
                      <a:r>
                        <a:rPr lang="ro-RO" sz="1200" baseline="0" dirty="0" smtClean="0"/>
                        <a:t> prea mult/ sau prea rapid pentru a spune ideile</a:t>
                      </a:r>
                    </a:p>
                    <a:p>
                      <a:endParaRPr lang="ro-RO" sz="1200" baseline="0" dirty="0" smtClean="0"/>
                    </a:p>
                    <a:p>
                      <a:r>
                        <a:rPr lang="ro-RO" sz="1200" b="1" baseline="0" dirty="0" smtClean="0"/>
                        <a:t>Soluția:</a:t>
                      </a:r>
                    </a:p>
                    <a:p>
                      <a:r>
                        <a:rPr lang="ro-RO" sz="1200" dirty="0" smtClean="0"/>
                        <a:t>Strcturați-vă</a:t>
                      </a:r>
                      <a:r>
                        <a:rPr lang="ro-RO" sz="1200" baseline="0" dirty="0" smtClean="0"/>
                        <a:t> gândrile înainte a de a vorbi.</a:t>
                      </a:r>
                    </a:p>
                    <a:p>
                      <a:r>
                        <a:rPr lang="ro-RO" sz="1200" baseline="0" dirty="0" smtClean="0"/>
                        <a:t>Focusați-vă pe ideea mesajuluo</a:t>
                      </a:r>
                    </a:p>
                    <a:p>
                      <a:r>
                        <a:rPr lang="ro-RO" sz="1200" baseline="0" dirty="0" smtClean="0"/>
                        <a:t>Îmbunătățiți-vă sincronizarea prin eliminarea unor părți ale mesajului dumneavoastră care nu sunt importante. </a:t>
                      </a:r>
                      <a:endParaRPr lang="en-US" sz="1200" dirty="0"/>
                    </a:p>
                  </a:txBody>
                  <a:tcPr/>
                </a:tc>
              </a:tr>
            </a:tbl>
          </a:graphicData>
        </a:graphic>
      </p:graphicFrame>
      <p:sp>
        <p:nvSpPr>
          <p:cNvPr id="3" name="Title 2"/>
          <p:cNvSpPr>
            <a:spLocks noGrp="1"/>
          </p:cNvSpPr>
          <p:nvPr>
            <p:ph type="title"/>
          </p:nvPr>
        </p:nvSpPr>
        <p:spPr/>
        <p:txBody>
          <a:bodyPr/>
          <a:lstStyle/>
          <a:p>
            <a:r>
              <a:rPr lang="ro-RO" sz="2000" dirty="0" smtClean="0"/>
              <a:t>Îmbunătățirea comunicării</a:t>
            </a:r>
            <a:br>
              <a:rPr lang="ro-RO" sz="2000" dirty="0" smtClean="0"/>
            </a:br>
            <a:r>
              <a:rPr lang="ro-RO" sz="2000" dirty="0" smtClean="0"/>
              <a:t>-Conflicte, metode de rezolvare a problemelor, comunicare-</a:t>
            </a:r>
            <a:endParaRPr lang="en-US" sz="2000" dirty="0"/>
          </a:p>
        </p:txBody>
      </p:sp>
    </p:spTree>
    <p:extLst>
      <p:ext uri="{BB962C8B-B14F-4D97-AF65-F5344CB8AC3E}">
        <p14:creationId xmlns:p14="http://schemas.microsoft.com/office/powerpoint/2010/main" xmlns="" val="3739069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9058" t="20376" r="13341"/>
          <a:stretch/>
        </p:blipFill>
        <p:spPr>
          <a:xfrm>
            <a:off x="4929011" y="2046901"/>
            <a:ext cx="4182332" cy="2413855"/>
          </a:xfrm>
        </p:spPr>
      </p:pic>
      <p:sp>
        <p:nvSpPr>
          <p:cNvPr id="3" name="Title 2"/>
          <p:cNvSpPr>
            <a:spLocks noGrp="1"/>
          </p:cNvSpPr>
          <p:nvPr>
            <p:ph type="title"/>
          </p:nvPr>
        </p:nvSpPr>
        <p:spPr/>
        <p:txBody>
          <a:bodyPr/>
          <a:lstStyle/>
          <a:p>
            <a:r>
              <a:rPr lang="ro-RO" dirty="0" smtClean="0"/>
              <a:t>-Pilow fight-</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18410" r="5052"/>
          <a:stretch/>
        </p:blipFill>
        <p:spPr>
          <a:xfrm>
            <a:off x="433441" y="2895600"/>
            <a:ext cx="4259339" cy="3130312"/>
          </a:xfrm>
          <a:prstGeom prst="rect">
            <a:avLst/>
          </a:prstGeom>
        </p:spPr>
      </p:pic>
    </p:spTree>
    <p:extLst>
      <p:ext uri="{BB962C8B-B14F-4D97-AF65-F5344CB8AC3E}">
        <p14:creationId xmlns:p14="http://schemas.microsoft.com/office/powerpoint/2010/main" xmlns="" val="3746997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00200" y="2143116"/>
            <a:ext cx="6021259" cy="4266069"/>
          </a:xfrm>
        </p:spPr>
      </p:pic>
      <p:sp>
        <p:nvSpPr>
          <p:cNvPr id="3" name="Title 2"/>
          <p:cNvSpPr>
            <a:spLocks noGrp="1"/>
          </p:cNvSpPr>
          <p:nvPr>
            <p:ph type="title"/>
          </p:nvPr>
        </p:nvSpPr>
        <p:spPr/>
        <p:txBody>
          <a:bodyPr/>
          <a:lstStyle/>
          <a:p>
            <a:r>
              <a:rPr lang="ro-RO" dirty="0" smtClean="0"/>
              <a:t>-Dancing-</a:t>
            </a:r>
            <a:endParaRPr lang="en-US" dirty="0"/>
          </a:p>
        </p:txBody>
      </p:sp>
    </p:spTree>
    <p:extLst>
      <p:ext uri="{BB962C8B-B14F-4D97-AF65-F5344CB8AC3E}">
        <p14:creationId xmlns:p14="http://schemas.microsoft.com/office/powerpoint/2010/main" xmlns="" val="2100249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152400"/>
            <a:ext cx="5988884" cy="2693243"/>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09800" y="3581400"/>
            <a:ext cx="6629400" cy="2981288"/>
          </a:xfrm>
          <a:prstGeom prst="rect">
            <a:avLst/>
          </a:prstGeom>
        </p:spPr>
      </p:pic>
    </p:spTree>
    <p:extLst>
      <p:ext uri="{BB962C8B-B14F-4D97-AF65-F5344CB8AC3E}">
        <p14:creationId xmlns:p14="http://schemas.microsoft.com/office/powerpoint/2010/main" xmlns="" val="2774018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98500" y="2445091"/>
            <a:ext cx="7747000" cy="3483880"/>
          </a:xfrm>
        </p:spPr>
      </p:pic>
      <p:sp>
        <p:nvSpPr>
          <p:cNvPr id="3" name="Title 2"/>
          <p:cNvSpPr>
            <a:spLocks noGrp="1"/>
          </p:cNvSpPr>
          <p:nvPr>
            <p:ph type="title"/>
          </p:nvPr>
        </p:nvSpPr>
        <p:spPr/>
        <p:txBody>
          <a:bodyPr/>
          <a:lstStyle/>
          <a:p>
            <a:r>
              <a:rPr lang="ro-RO" sz="4800" dirty="0" smtClean="0"/>
              <a:t>-Cum îi facem pe copii să se simtă bine-veniți?-</a:t>
            </a:r>
            <a:endParaRPr lang="en-US" sz="4800" dirty="0"/>
          </a:p>
        </p:txBody>
      </p:sp>
    </p:spTree>
    <p:extLst>
      <p:ext uri="{BB962C8B-B14F-4D97-AF65-F5344CB8AC3E}">
        <p14:creationId xmlns:p14="http://schemas.microsoft.com/office/powerpoint/2010/main" xmlns="" val="1819094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248400" y="457200"/>
            <a:ext cx="2278380" cy="1287780"/>
          </a:xfrm>
        </p:spPr>
      </p:pic>
      <p:sp>
        <p:nvSpPr>
          <p:cNvPr id="3" name="Title 2"/>
          <p:cNvSpPr>
            <a:spLocks noGrp="1"/>
          </p:cNvSpPr>
          <p:nvPr>
            <p:ph type="title"/>
          </p:nvPr>
        </p:nvSpPr>
        <p:spPr>
          <a:xfrm>
            <a:off x="685800" y="2895600"/>
            <a:ext cx="7848600" cy="2438400"/>
          </a:xfrm>
        </p:spPr>
        <p:txBody>
          <a:bodyPr/>
          <a:lstStyle/>
          <a:p>
            <a:r>
              <a:rPr lang="ro-RO" dirty="0" smtClean="0"/>
              <a:t>Parents &amp; Teachers: Building Bridges</a:t>
            </a:r>
            <a:br>
              <a:rPr lang="ro-RO" dirty="0" smtClean="0"/>
            </a:br>
            <a:r>
              <a:rPr lang="ro-RO" sz="1400" dirty="0" smtClean="0"/>
              <a:t>-Părinți și profesori</a:t>
            </a:r>
            <a:br>
              <a:rPr lang="ro-RO" sz="1400" dirty="0" smtClean="0"/>
            </a:br>
            <a:r>
              <a:rPr lang="ro-RO" sz="1400" dirty="0" smtClean="0"/>
              <a:t>-Construire de poduri</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5429" y="76200"/>
            <a:ext cx="1828800" cy="1828800"/>
          </a:xfrm>
          <a:prstGeom prst="rect">
            <a:avLst/>
          </a:prstGeom>
        </p:spPr>
      </p:pic>
      <p:sp>
        <p:nvSpPr>
          <p:cNvPr id="6" name="TextBox 5"/>
          <p:cNvSpPr txBox="1"/>
          <p:nvPr/>
        </p:nvSpPr>
        <p:spPr>
          <a:xfrm>
            <a:off x="4876800" y="5334000"/>
            <a:ext cx="3505200" cy="1200329"/>
          </a:xfrm>
          <a:prstGeom prst="rect">
            <a:avLst/>
          </a:prstGeom>
          <a:noFill/>
        </p:spPr>
        <p:txBody>
          <a:bodyPr wrap="square" rtlCol="0">
            <a:spAutoFit/>
          </a:bodyPr>
          <a:lstStyle/>
          <a:p>
            <a:r>
              <a:rPr lang="ro-RO" dirty="0" smtClean="0"/>
              <a:t>Participanți:</a:t>
            </a:r>
          </a:p>
          <a:p>
            <a:pPr marL="285750" indent="-285750">
              <a:buFont typeface="Arial" pitchFamily="34" charset="0"/>
              <a:buChar char="•"/>
            </a:pPr>
            <a:r>
              <a:rPr lang="ro-RO" dirty="0" smtClean="0"/>
              <a:t>Prof. Balan Gabriela Narcisa</a:t>
            </a:r>
          </a:p>
          <a:p>
            <a:pPr marL="285750" indent="-285750">
              <a:buFont typeface="Arial" pitchFamily="34" charset="0"/>
              <a:buChar char="•"/>
            </a:pPr>
            <a:r>
              <a:rPr lang="ro-RO" dirty="0" smtClean="0"/>
              <a:t>Prof.</a:t>
            </a:r>
            <a:r>
              <a:rPr lang="en-US" dirty="0" smtClean="0"/>
              <a:t> </a:t>
            </a:r>
            <a:r>
              <a:rPr lang="en-US" dirty="0" err="1" smtClean="0"/>
              <a:t>Troia</a:t>
            </a:r>
            <a:r>
              <a:rPr lang="en-US" dirty="0" smtClean="0"/>
              <a:t> </a:t>
            </a:r>
            <a:r>
              <a:rPr lang="en-US" dirty="0" err="1" smtClean="0"/>
              <a:t>Crina</a:t>
            </a:r>
            <a:r>
              <a:rPr lang="en-US" dirty="0" smtClean="0"/>
              <a:t> Elena</a:t>
            </a:r>
            <a:endParaRPr lang="ro-RO" dirty="0" smtClean="0"/>
          </a:p>
          <a:p>
            <a:pPr marL="285750" indent="-285750">
              <a:buFont typeface="Arial" pitchFamily="34" charset="0"/>
              <a:buChar char="•"/>
            </a:pPr>
            <a:endParaRPr lang="ro-RO" dirty="0"/>
          </a:p>
        </p:txBody>
      </p:sp>
    </p:spTree>
    <p:extLst>
      <p:ext uri="{BB962C8B-B14F-4D97-AF65-F5344CB8AC3E}">
        <p14:creationId xmlns:p14="http://schemas.microsoft.com/office/powerpoint/2010/main" xmlns="" val="942821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2895600"/>
            <a:ext cx="5897998" cy="2652371"/>
          </a:xfrm>
        </p:spPr>
      </p:pic>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11469"/>
          <a:stretch/>
        </p:blipFill>
        <p:spPr>
          <a:xfrm>
            <a:off x="32657" y="174171"/>
            <a:ext cx="4789714" cy="243300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l="10476" t="9365" r="16190"/>
          <a:stretch/>
        </p:blipFill>
        <p:spPr>
          <a:xfrm>
            <a:off x="4800600" y="620486"/>
            <a:ext cx="4474316" cy="5529944"/>
          </a:xfrm>
          <a:prstGeom prst="rect">
            <a:avLst/>
          </a:prstGeom>
        </p:spPr>
      </p:pic>
    </p:spTree>
    <p:extLst>
      <p:ext uri="{BB962C8B-B14F-4D97-AF65-F5344CB8AC3E}">
        <p14:creationId xmlns:p14="http://schemas.microsoft.com/office/powerpoint/2010/main" xmlns="" val="4259023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071547"/>
            <a:ext cx="4643470" cy="1500197"/>
          </a:xfrm>
        </p:spPr>
        <p:txBody>
          <a:bodyPr/>
          <a:lstStyle/>
          <a:p>
            <a:r>
              <a:rPr lang="ro-RO" b="1" i="1" dirty="0" smtClean="0"/>
              <a:t>Parcul Național Teide</a:t>
            </a:r>
            <a:endParaRPr lang="en-US" b="1" i="1" dirty="0" smtClean="0"/>
          </a:p>
          <a:p>
            <a:pPr>
              <a:buNone/>
            </a:pPr>
            <a:r>
              <a:rPr lang="en-US" b="1" i="1" dirty="0" smtClean="0"/>
              <a:t>             </a:t>
            </a:r>
            <a:r>
              <a:rPr lang="ro-RO" b="1" i="1" dirty="0" smtClean="0"/>
              <a:t>(Canary Islands)</a:t>
            </a:r>
          </a:p>
          <a:p>
            <a:endParaRPr lang="en-US" dirty="0"/>
          </a:p>
        </p:txBody>
      </p:sp>
      <p:sp>
        <p:nvSpPr>
          <p:cNvPr id="3" name="Title 2"/>
          <p:cNvSpPr>
            <a:spLocks noGrp="1"/>
          </p:cNvSpPr>
          <p:nvPr>
            <p:ph type="title"/>
          </p:nvPr>
        </p:nvSpPr>
        <p:spPr>
          <a:xfrm>
            <a:off x="-1525457" y="10886"/>
            <a:ext cx="7756263" cy="1054250"/>
          </a:xfrm>
        </p:spPr>
        <p:txBody>
          <a:bodyPr/>
          <a:lstStyle/>
          <a:p>
            <a:r>
              <a:rPr lang="ro-RO" dirty="0" smtClean="0"/>
              <a:t>Ziua 4</a:t>
            </a:r>
            <a:r>
              <a:rPr lang="en-US" dirty="0" smtClean="0"/>
              <a:t>-</a:t>
            </a:r>
            <a:r>
              <a:rPr lang="en-US" dirty="0" err="1" smtClean="0"/>
              <a:t>Joi</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t="12223" b="13175"/>
          <a:stretch/>
        </p:blipFill>
        <p:spPr>
          <a:xfrm>
            <a:off x="5048250" y="142852"/>
            <a:ext cx="3881468" cy="25717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14744" y="2857496"/>
            <a:ext cx="2857520" cy="38004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4282" y="2857496"/>
            <a:ext cx="2857500" cy="3810000"/>
          </a:xfrm>
          <a:prstGeom prst="rect">
            <a:avLst/>
          </a:prstGeom>
        </p:spPr>
      </p:pic>
    </p:spTree>
    <p:extLst>
      <p:ext uri="{BB962C8B-B14F-4D97-AF65-F5344CB8AC3E}">
        <p14:creationId xmlns:p14="http://schemas.microsoft.com/office/powerpoint/2010/main" xmlns="" val="1280648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00034" y="428604"/>
            <a:ext cx="2418187" cy="3224250"/>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43636" y="285728"/>
            <a:ext cx="2624132" cy="34988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14612" y="3857628"/>
            <a:ext cx="3772599" cy="2829449"/>
          </a:xfrm>
          <a:prstGeom prst="rect">
            <a:avLst/>
          </a:prstGeom>
        </p:spPr>
      </p:pic>
      <p:sp>
        <p:nvSpPr>
          <p:cNvPr id="7" name="TextBox 6"/>
          <p:cNvSpPr txBox="1"/>
          <p:nvPr/>
        </p:nvSpPr>
        <p:spPr>
          <a:xfrm>
            <a:off x="6172200" y="4622800"/>
            <a:ext cx="2590800" cy="369332"/>
          </a:xfrm>
          <a:prstGeom prst="rect">
            <a:avLst/>
          </a:prstGeom>
          <a:noFill/>
        </p:spPr>
        <p:txBody>
          <a:bodyPr wrap="square" rtlCol="0">
            <a:spAutoFit/>
          </a:bodyPr>
          <a:lstStyle/>
          <a:p>
            <a:r>
              <a:rPr lang="en-US" b="1" i="1" dirty="0" smtClean="0"/>
              <a:t>        </a:t>
            </a:r>
            <a:r>
              <a:rPr lang="en-US" b="1" i="1" dirty="0" err="1" smtClean="0"/>
              <a:t>Parque</a:t>
            </a:r>
            <a:r>
              <a:rPr lang="en-US" b="1" i="1" dirty="0" smtClean="0"/>
              <a:t> del </a:t>
            </a:r>
            <a:r>
              <a:rPr lang="en-US" b="1" i="1" dirty="0" err="1" smtClean="0"/>
              <a:t>Drago</a:t>
            </a:r>
            <a:endParaRPr lang="en-US" b="1" i="1" dirty="0"/>
          </a:p>
        </p:txBody>
      </p:sp>
      <p:sp>
        <p:nvSpPr>
          <p:cNvPr id="8" name="TextBox 7"/>
          <p:cNvSpPr txBox="1"/>
          <p:nvPr/>
        </p:nvSpPr>
        <p:spPr>
          <a:xfrm>
            <a:off x="3428992" y="357166"/>
            <a:ext cx="2209800" cy="923330"/>
          </a:xfrm>
          <a:prstGeom prst="rect">
            <a:avLst/>
          </a:prstGeom>
          <a:noFill/>
        </p:spPr>
        <p:txBody>
          <a:bodyPr wrap="square" rtlCol="0">
            <a:spAutoFit/>
          </a:bodyPr>
          <a:lstStyle/>
          <a:p>
            <a:endParaRPr lang="en-US" b="1" i="1" dirty="0" smtClean="0"/>
          </a:p>
          <a:p>
            <a:pPr algn="ctr"/>
            <a:r>
              <a:rPr lang="en-US" b="1" i="1" dirty="0" smtClean="0"/>
              <a:t>El </a:t>
            </a:r>
            <a:r>
              <a:rPr lang="en-US" b="1" i="1" dirty="0" err="1" smtClean="0"/>
              <a:t>Tanque</a:t>
            </a:r>
            <a:endParaRPr lang="en-US" b="1" i="1" dirty="0" smtClean="0"/>
          </a:p>
          <a:p>
            <a:endParaRPr lang="en-US" dirty="0"/>
          </a:p>
        </p:txBody>
      </p:sp>
    </p:spTree>
    <p:extLst>
      <p:ext uri="{BB962C8B-B14F-4D97-AF65-F5344CB8AC3E}">
        <p14:creationId xmlns:p14="http://schemas.microsoft.com/office/powerpoint/2010/main" xmlns="" val="2294107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0" y="5562600"/>
            <a:ext cx="2348752" cy="563562"/>
          </a:xfrm>
        </p:spPr>
        <p:txBody>
          <a:bodyPr/>
          <a:lstStyle/>
          <a:p>
            <a:r>
              <a:rPr lang="en-US" dirty="0" err="1" smtClean="0"/>
              <a:t>Garachico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1912152"/>
            <a:ext cx="3182520" cy="42414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3800" y="380404"/>
            <a:ext cx="5410200" cy="3607505"/>
          </a:xfrm>
          <a:prstGeom prst="rect">
            <a:avLst/>
          </a:prstGeom>
        </p:spPr>
      </p:pic>
    </p:spTree>
    <p:extLst>
      <p:ext uri="{BB962C8B-B14F-4D97-AF65-F5344CB8AC3E}">
        <p14:creationId xmlns:p14="http://schemas.microsoft.com/office/powerpoint/2010/main" xmlns="" val="2259459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00166" y="3643314"/>
            <a:ext cx="5310770" cy="2968169"/>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25193" y="76200"/>
            <a:ext cx="3486150" cy="34242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4282" y="142852"/>
            <a:ext cx="3086100" cy="3357586"/>
          </a:xfrm>
          <a:prstGeom prst="rect">
            <a:avLst/>
          </a:prstGeom>
        </p:spPr>
      </p:pic>
      <p:sp>
        <p:nvSpPr>
          <p:cNvPr id="7" name="TextBox 6"/>
          <p:cNvSpPr txBox="1"/>
          <p:nvPr/>
        </p:nvSpPr>
        <p:spPr>
          <a:xfrm>
            <a:off x="3352800" y="2133600"/>
            <a:ext cx="2057400" cy="369332"/>
          </a:xfrm>
          <a:prstGeom prst="rect">
            <a:avLst/>
          </a:prstGeom>
          <a:noFill/>
        </p:spPr>
        <p:txBody>
          <a:bodyPr wrap="square" rtlCol="0">
            <a:spAutoFit/>
          </a:bodyPr>
          <a:lstStyle/>
          <a:p>
            <a:pPr algn="ctr"/>
            <a:r>
              <a:rPr lang="en-US" b="1" i="1" dirty="0" err="1" smtClean="0">
                <a:latin typeface="Arial Rounded MT Bold" pitchFamily="34" charset="0"/>
              </a:rPr>
              <a:t>Masca</a:t>
            </a:r>
            <a:endParaRPr lang="en-US" b="1" i="1" dirty="0">
              <a:latin typeface="Arial Rounded MT Bold" pitchFamily="34" charset="0"/>
            </a:endParaRPr>
          </a:p>
        </p:txBody>
      </p:sp>
    </p:spTree>
    <p:extLst>
      <p:ext uri="{BB962C8B-B14F-4D97-AF65-F5344CB8AC3E}">
        <p14:creationId xmlns:p14="http://schemas.microsoft.com/office/powerpoint/2010/main" xmlns="" val="308809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Stresul</a:t>
            </a:r>
            <a:r>
              <a:rPr lang="en-US" dirty="0" smtClean="0"/>
              <a:t> </a:t>
            </a:r>
            <a:r>
              <a:rPr lang="ro-RO" dirty="0" smtClean="0"/>
              <a:t>și modul în care acesta afectează comunicarea noastră, tehnici de eliberare a stresului. </a:t>
            </a:r>
          </a:p>
          <a:p>
            <a:r>
              <a:rPr lang="ro-RO" dirty="0" smtClean="0"/>
              <a:t>Joc de grup: atinsul mingii de 2 ori fiecare-cel mai bun timp. </a:t>
            </a:r>
          </a:p>
          <a:p>
            <a:r>
              <a:rPr lang="ro-RO" dirty="0" smtClean="0"/>
              <a:t>Metoda pălăriilor gânditoare;</a:t>
            </a:r>
          </a:p>
          <a:p>
            <a:r>
              <a:rPr lang="ro-RO" dirty="0" smtClean="0"/>
              <a:t>„De ce?”</a:t>
            </a:r>
            <a:endParaRPr lang="en-US" dirty="0"/>
          </a:p>
        </p:txBody>
      </p:sp>
      <p:sp>
        <p:nvSpPr>
          <p:cNvPr id="3" name="Title 2"/>
          <p:cNvSpPr>
            <a:spLocks noGrp="1"/>
          </p:cNvSpPr>
          <p:nvPr>
            <p:ph type="title"/>
          </p:nvPr>
        </p:nvSpPr>
        <p:spPr/>
        <p:txBody>
          <a:bodyPr/>
          <a:lstStyle/>
          <a:p>
            <a:r>
              <a:rPr lang="en-US" dirty="0" err="1" smtClean="0"/>
              <a:t>Ziua</a:t>
            </a:r>
            <a:r>
              <a:rPr lang="en-US" dirty="0" smtClean="0"/>
              <a:t> 5-Vineri</a:t>
            </a:r>
            <a:endParaRPr lang="en-US" dirty="0"/>
          </a:p>
        </p:txBody>
      </p:sp>
    </p:spTree>
    <p:extLst>
      <p:ext uri="{BB962C8B-B14F-4D97-AF65-F5344CB8AC3E}">
        <p14:creationId xmlns:p14="http://schemas.microsoft.com/office/powerpoint/2010/main" xmlns="" val="4192785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6234" t="28143" r="6234" b="22138"/>
          <a:stretch/>
        </p:blipFill>
        <p:spPr>
          <a:xfrm>
            <a:off x="1600200" y="2286000"/>
            <a:ext cx="5238750" cy="3461657"/>
          </a:xfrm>
        </p:spPr>
      </p:pic>
      <p:sp>
        <p:nvSpPr>
          <p:cNvPr id="3" name="Title 2"/>
          <p:cNvSpPr>
            <a:spLocks noGrp="1"/>
          </p:cNvSpPr>
          <p:nvPr>
            <p:ph type="title"/>
          </p:nvPr>
        </p:nvSpPr>
        <p:spPr/>
        <p:txBody>
          <a:bodyPr/>
          <a:lstStyle/>
          <a:p>
            <a:r>
              <a:rPr lang="ro-RO" dirty="0" smtClean="0"/>
              <a:t>-</a:t>
            </a:r>
            <a:r>
              <a:rPr lang="ro-RO" sz="3200" b="1" dirty="0" smtClean="0"/>
              <a:t>Metodă de eliminare a stresului-</a:t>
            </a:r>
            <a:endParaRPr lang="en-US" sz="3200" b="1" dirty="0"/>
          </a:p>
        </p:txBody>
      </p:sp>
    </p:spTree>
    <p:extLst>
      <p:ext uri="{BB962C8B-B14F-4D97-AF65-F5344CB8AC3E}">
        <p14:creationId xmlns:p14="http://schemas.microsoft.com/office/powerpoint/2010/main" xmlns="" val="3885484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2248347"/>
            <a:ext cx="8610600" cy="3877815"/>
          </a:xfrm>
        </p:spPr>
        <p:txBody>
          <a:bodyPr>
            <a:normAutofit fontScale="92500" lnSpcReduction="10000"/>
          </a:bodyPr>
          <a:lstStyle/>
          <a:p>
            <a:pPr algn="just"/>
            <a:r>
              <a:rPr lang="ro-RO" dirty="0" smtClean="0"/>
              <a:t>Programul Erasmus+ a îndeplinit obiectivele propuse de cele două cadre didactice de la școala Costișa. Am apreciat că acest curs a fost conceput și pe partea psihologică, am regăsit elemente pe care noi deja le folosim în activitatea didactică, dar am venit și cu noi strategii. Am dezvoltat competențele lingvistice, am participat cu drag la toate activitățile de grup și am prins încredere în forțele proprii. </a:t>
            </a:r>
          </a:p>
          <a:p>
            <a:pPr algn="just"/>
            <a:r>
              <a:rPr lang="ro-RO" dirty="0" smtClean="0"/>
              <a:t>Am fost actorii propriilor noastre lecții. </a:t>
            </a:r>
          </a:p>
          <a:p>
            <a:pPr algn="just"/>
            <a:r>
              <a:rPr lang="ro-RO" dirty="0" smtClean="0"/>
              <a:t>Acest curs a fost unul dintre cele mai frumoase experiențe din viața noastră și cu drag am mai participa și pe viitor la alte proiecte Erasmus+. </a:t>
            </a:r>
          </a:p>
          <a:p>
            <a:pPr marL="0" indent="0">
              <a:buNone/>
            </a:pPr>
            <a:endParaRPr lang="en-US" dirty="0"/>
          </a:p>
        </p:txBody>
      </p:sp>
      <p:sp>
        <p:nvSpPr>
          <p:cNvPr id="3" name="Title 2"/>
          <p:cNvSpPr>
            <a:spLocks noGrp="1"/>
          </p:cNvSpPr>
          <p:nvPr>
            <p:ph type="title"/>
          </p:nvPr>
        </p:nvSpPr>
        <p:spPr/>
        <p:txBody>
          <a:bodyPr/>
          <a:lstStyle/>
          <a:p>
            <a:r>
              <a:rPr lang="ro-RO" dirty="0" smtClean="0"/>
              <a:t>Concluzii</a:t>
            </a:r>
            <a:endParaRPr lang="en-US" dirty="0"/>
          </a:p>
        </p:txBody>
      </p:sp>
    </p:spTree>
    <p:extLst>
      <p:ext uri="{BB962C8B-B14F-4D97-AF65-F5344CB8AC3E}">
        <p14:creationId xmlns:p14="http://schemas.microsoft.com/office/powerpoint/2010/main" xmlns="" val="312710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o-RO" dirty="0" smtClean="0"/>
              <a:t>Pe parcursul celor cinci zile de curs, cele două cadre didactice ale Școlii Gimnaziale Costișa, au participat la cursul mobilității Erasmus+, ce a avut loc în Tenerife, Spania. Alături de cele două au participat încă trei profesori de la Școala Gimnazială Dragomirești. </a:t>
            </a:r>
            <a:endParaRPr lang="ro-RO" dirty="0"/>
          </a:p>
          <a:p>
            <a:r>
              <a:rPr lang="ro-RO" dirty="0" smtClean="0"/>
              <a:t>Pe parcursul acestui curs am avut șansa de a analiza obiectivele, nevoile și așteptările legate de factorii cheie ai sistemului educațional. </a:t>
            </a:r>
            <a:endParaRPr lang="en-US" dirty="0"/>
          </a:p>
        </p:txBody>
      </p:sp>
      <p:sp>
        <p:nvSpPr>
          <p:cNvPr id="3" name="Title 2"/>
          <p:cNvSpPr>
            <a:spLocks noGrp="1"/>
          </p:cNvSpPr>
          <p:nvPr>
            <p:ph type="title"/>
          </p:nvPr>
        </p:nvSpPr>
        <p:spPr/>
        <p:txBody>
          <a:bodyPr/>
          <a:lstStyle/>
          <a:p>
            <a:r>
              <a:rPr lang="ro-RO" dirty="0" smtClean="0"/>
              <a:t>-</a:t>
            </a:r>
            <a:r>
              <a:rPr lang="ro-RO" b="1" i="1" dirty="0" smtClean="0"/>
              <a:t>Descriere-</a:t>
            </a:r>
            <a:endParaRPr lang="en-US" b="1" i="1" dirty="0"/>
          </a:p>
        </p:txBody>
      </p:sp>
    </p:spTree>
    <p:extLst>
      <p:ext uri="{BB962C8B-B14F-4D97-AF65-F5344CB8AC3E}">
        <p14:creationId xmlns:p14="http://schemas.microsoft.com/office/powerpoint/2010/main" xmlns="" val="1245985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ro-RO" b="1" dirty="0" smtClean="0"/>
              <a:t>Ce strategie să  folosim?</a:t>
            </a:r>
          </a:p>
          <a:p>
            <a:r>
              <a:rPr lang="ro-RO" b="1" dirty="0" smtClean="0"/>
              <a:t>Ce instrumente și idei pot fi aplicate?</a:t>
            </a:r>
          </a:p>
          <a:p>
            <a:r>
              <a:rPr lang="ro-RO" b="1" dirty="0" smtClean="0"/>
              <a:t>Ce pot afce profesorii pentru a construi un parteneriat bun cu părinții?</a:t>
            </a:r>
          </a:p>
          <a:p>
            <a:pPr>
              <a:buFont typeface="Wingdings" pitchFamily="2" charset="2"/>
              <a:buChar char="v"/>
            </a:pPr>
            <a:r>
              <a:rPr lang="ro-RO" dirty="0" smtClean="0"/>
              <a:t>Am avut oportunitatea de a ne dezvolta și extinde abilitățile pentru a construi o relație puternică cu părinții.</a:t>
            </a:r>
          </a:p>
          <a:p>
            <a:pPr>
              <a:buFont typeface="Wingdings" pitchFamily="2" charset="2"/>
              <a:buChar char="v"/>
            </a:pPr>
            <a:r>
              <a:rPr lang="en-US" dirty="0" smtClean="0"/>
              <a:t>Am </a:t>
            </a:r>
            <a:r>
              <a:rPr lang="en-US" dirty="0" err="1" smtClean="0"/>
              <a:t>inteles</a:t>
            </a:r>
            <a:r>
              <a:rPr lang="en-US" dirty="0" smtClean="0"/>
              <a:t> </a:t>
            </a:r>
            <a:r>
              <a:rPr lang="ro-RO" dirty="0" smtClean="0"/>
              <a:t>rolul important al emaptiei și sentimentelor în cazul rezolvării problemelor în comunitatea școlară și ne vom folosi cunoștințele în practică prin analizarea situațiilor reale. </a:t>
            </a:r>
            <a:endParaRPr lang="en-US" dirty="0"/>
          </a:p>
        </p:txBody>
      </p:sp>
      <p:sp>
        <p:nvSpPr>
          <p:cNvPr id="3" name="Title 2"/>
          <p:cNvSpPr>
            <a:spLocks noGrp="1"/>
          </p:cNvSpPr>
          <p:nvPr>
            <p:ph type="title"/>
          </p:nvPr>
        </p:nvSpPr>
        <p:spPr>
          <a:xfrm>
            <a:off x="688490" y="152400"/>
            <a:ext cx="7756263" cy="1472006"/>
          </a:xfrm>
        </p:spPr>
        <p:txBody>
          <a:bodyPr/>
          <a:lstStyle/>
          <a:p>
            <a:r>
              <a:rPr lang="ro-RO" dirty="0" smtClean="0"/>
              <a:t>-Echipa de vis-</a:t>
            </a:r>
            <a:br>
              <a:rPr lang="ro-RO" dirty="0" smtClean="0"/>
            </a:br>
            <a:r>
              <a:rPr lang="ro-RO" dirty="0" smtClean="0"/>
              <a:t>-</a:t>
            </a:r>
            <a:r>
              <a:rPr lang="ro-RO" sz="3600" dirty="0" smtClean="0"/>
              <a:t>Toți suntem aici pentru tine-</a:t>
            </a:r>
            <a:endParaRPr lang="en-US" dirty="0"/>
          </a:p>
        </p:txBody>
      </p:sp>
    </p:spTree>
    <p:extLst>
      <p:ext uri="{BB962C8B-B14F-4D97-AF65-F5344CB8AC3E}">
        <p14:creationId xmlns:p14="http://schemas.microsoft.com/office/powerpoint/2010/main" xmlns="" val="3620545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o-RO" dirty="0" smtClean="0"/>
              <a:t>Cunoașterea și introducerea în atelier. </a:t>
            </a:r>
          </a:p>
          <a:p>
            <a:pPr marL="0" indent="0">
              <a:buNone/>
            </a:pPr>
            <a:endParaRPr lang="ro-RO" dirty="0" smtClean="0"/>
          </a:p>
        </p:txBody>
      </p:sp>
      <p:sp>
        <p:nvSpPr>
          <p:cNvPr id="3" name="Title 2"/>
          <p:cNvSpPr>
            <a:spLocks noGrp="1"/>
          </p:cNvSpPr>
          <p:nvPr>
            <p:ph type="title"/>
          </p:nvPr>
        </p:nvSpPr>
        <p:spPr/>
        <p:txBody>
          <a:bodyPr/>
          <a:lstStyle/>
          <a:p>
            <a:r>
              <a:rPr lang="ro-RO" dirty="0" smtClean="0"/>
              <a:t>Ziua 1-Luni</a:t>
            </a:r>
            <a:br>
              <a:rPr lang="ro-RO" dirty="0" smtClean="0"/>
            </a:br>
            <a:r>
              <a:rPr lang="ro-RO" sz="2000" dirty="0" smtClean="0"/>
              <a:t>„Dream team: Pe cine avem la bord?”</a:t>
            </a: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t="25396" b="22699"/>
          <a:stretch/>
        </p:blipFill>
        <p:spPr>
          <a:xfrm>
            <a:off x="2362200" y="2873829"/>
            <a:ext cx="3857625" cy="3559629"/>
          </a:xfrm>
          <a:prstGeom prst="rect">
            <a:avLst/>
          </a:prstGeom>
        </p:spPr>
      </p:pic>
      <p:sp>
        <p:nvSpPr>
          <p:cNvPr id="5" name="TextBox 4"/>
          <p:cNvSpPr txBox="1"/>
          <p:nvPr/>
        </p:nvSpPr>
        <p:spPr>
          <a:xfrm rot="1608639">
            <a:off x="6934200" y="2362200"/>
            <a:ext cx="1524000" cy="369332"/>
          </a:xfrm>
          <a:prstGeom prst="rect">
            <a:avLst/>
          </a:prstGeom>
          <a:noFill/>
        </p:spPr>
        <p:txBody>
          <a:bodyPr wrap="square" rtlCol="0">
            <a:spAutoFit/>
          </a:bodyPr>
          <a:lstStyle/>
          <a:p>
            <a:pPr marL="285750" indent="-285750">
              <a:buFont typeface="Wingdings" pitchFamily="2" charset="2"/>
              <a:buChar char="v"/>
            </a:pPr>
            <a:r>
              <a:rPr lang="ro-RO" dirty="0" smtClean="0"/>
              <a:t>obiective</a:t>
            </a:r>
            <a:endParaRPr lang="en-US" dirty="0"/>
          </a:p>
        </p:txBody>
      </p:sp>
      <p:sp>
        <p:nvSpPr>
          <p:cNvPr id="6" name="TextBox 5"/>
          <p:cNvSpPr txBox="1"/>
          <p:nvPr/>
        </p:nvSpPr>
        <p:spPr>
          <a:xfrm rot="961161">
            <a:off x="228600" y="3581400"/>
            <a:ext cx="1676400" cy="369332"/>
          </a:xfrm>
          <a:prstGeom prst="rect">
            <a:avLst/>
          </a:prstGeom>
          <a:noFill/>
        </p:spPr>
        <p:txBody>
          <a:bodyPr wrap="square" rtlCol="0">
            <a:spAutoFit/>
          </a:bodyPr>
          <a:lstStyle/>
          <a:p>
            <a:pPr marL="285750" indent="-285750">
              <a:buFont typeface="Wingdings" pitchFamily="2" charset="2"/>
              <a:buChar char="v"/>
            </a:pPr>
            <a:r>
              <a:rPr lang="ro-RO" dirty="0" smtClean="0"/>
              <a:t>roluri</a:t>
            </a:r>
            <a:endParaRPr lang="en-US" dirty="0"/>
          </a:p>
        </p:txBody>
      </p:sp>
      <p:sp>
        <p:nvSpPr>
          <p:cNvPr id="7" name="TextBox 6"/>
          <p:cNvSpPr txBox="1"/>
          <p:nvPr/>
        </p:nvSpPr>
        <p:spPr>
          <a:xfrm rot="19763455">
            <a:off x="465323" y="4500652"/>
            <a:ext cx="1466213" cy="369332"/>
          </a:xfrm>
          <a:prstGeom prst="rect">
            <a:avLst/>
          </a:prstGeom>
          <a:noFill/>
        </p:spPr>
        <p:txBody>
          <a:bodyPr wrap="square" rtlCol="0">
            <a:spAutoFit/>
          </a:bodyPr>
          <a:lstStyle/>
          <a:p>
            <a:pPr marL="285750" indent="-285750">
              <a:buFont typeface="Wingdings" pitchFamily="2" charset="2"/>
              <a:buChar char="v"/>
            </a:pPr>
            <a:r>
              <a:rPr lang="ro-RO" dirty="0" smtClean="0"/>
              <a:t>scopuri</a:t>
            </a:r>
            <a:endParaRPr lang="en-US" dirty="0"/>
          </a:p>
        </p:txBody>
      </p:sp>
      <p:sp>
        <p:nvSpPr>
          <p:cNvPr id="8" name="TextBox 7"/>
          <p:cNvSpPr txBox="1"/>
          <p:nvPr/>
        </p:nvSpPr>
        <p:spPr>
          <a:xfrm rot="20373938">
            <a:off x="6629400" y="3962400"/>
            <a:ext cx="1905000" cy="646331"/>
          </a:xfrm>
          <a:prstGeom prst="rect">
            <a:avLst/>
          </a:prstGeom>
          <a:noFill/>
        </p:spPr>
        <p:txBody>
          <a:bodyPr wrap="square" rtlCol="0">
            <a:spAutoFit/>
          </a:bodyPr>
          <a:lstStyle/>
          <a:p>
            <a:pPr marL="285750" indent="-285750">
              <a:buFont typeface="Wingdings" pitchFamily="2" charset="2"/>
              <a:buChar char="v"/>
            </a:pPr>
            <a:r>
              <a:rPr lang="ro-RO" dirty="0" smtClean="0"/>
              <a:t>Rezolvare de probleme</a:t>
            </a:r>
            <a:endParaRPr lang="en-US" dirty="0"/>
          </a:p>
        </p:txBody>
      </p:sp>
      <p:sp>
        <p:nvSpPr>
          <p:cNvPr id="9" name="TextBox 8"/>
          <p:cNvSpPr txBox="1"/>
          <p:nvPr/>
        </p:nvSpPr>
        <p:spPr>
          <a:xfrm rot="1133728">
            <a:off x="6932821" y="5257800"/>
            <a:ext cx="1753979" cy="923330"/>
          </a:xfrm>
          <a:prstGeom prst="rect">
            <a:avLst/>
          </a:prstGeom>
          <a:noFill/>
        </p:spPr>
        <p:txBody>
          <a:bodyPr wrap="square" rtlCol="0">
            <a:spAutoFit/>
          </a:bodyPr>
          <a:lstStyle/>
          <a:p>
            <a:pPr marL="285750" indent="-285750">
              <a:buFont typeface="Wingdings" pitchFamily="2" charset="2"/>
              <a:buChar char="v"/>
            </a:pPr>
            <a:r>
              <a:rPr lang="ro-RO" dirty="0" smtClean="0"/>
              <a:t>Împărtățire de probleme și soluții</a:t>
            </a:r>
            <a:endParaRPr lang="en-US" dirty="0"/>
          </a:p>
        </p:txBody>
      </p:sp>
      <p:sp>
        <p:nvSpPr>
          <p:cNvPr id="10" name="TextBox 9"/>
          <p:cNvSpPr txBox="1"/>
          <p:nvPr/>
        </p:nvSpPr>
        <p:spPr>
          <a:xfrm rot="1377394">
            <a:off x="210187" y="5562600"/>
            <a:ext cx="1847213" cy="646331"/>
          </a:xfrm>
          <a:prstGeom prst="rect">
            <a:avLst/>
          </a:prstGeom>
          <a:noFill/>
        </p:spPr>
        <p:txBody>
          <a:bodyPr wrap="square" rtlCol="0">
            <a:spAutoFit/>
          </a:bodyPr>
          <a:lstStyle/>
          <a:p>
            <a:pPr marL="285750" indent="-285750">
              <a:buFont typeface="Wingdings" pitchFamily="2" charset="2"/>
              <a:buChar char="v"/>
            </a:pPr>
            <a:r>
              <a:rPr lang="ro-RO" dirty="0" smtClean="0"/>
              <a:t>Cum am vrea că fie?</a:t>
            </a:r>
            <a:endParaRPr lang="en-US" dirty="0"/>
          </a:p>
        </p:txBody>
      </p:sp>
    </p:spTree>
    <p:extLst>
      <p:ext uri="{BB962C8B-B14F-4D97-AF65-F5344CB8AC3E}">
        <p14:creationId xmlns:p14="http://schemas.microsoft.com/office/powerpoint/2010/main" xmlns="" val="3410989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o-RO" dirty="0" smtClean="0"/>
              <a:t>Îmbunătățirea abilităților de comunicare</a:t>
            </a:r>
          </a:p>
          <a:p>
            <a:r>
              <a:rPr lang="ro-RO" dirty="0" smtClean="0"/>
              <a:t>ASERTIVITATEA</a:t>
            </a:r>
          </a:p>
          <a:p>
            <a:pPr marL="0" indent="0">
              <a:buNone/>
            </a:pPr>
            <a:r>
              <a:rPr lang="ro-RO" b="1" i="1" dirty="0" smtClean="0"/>
              <a:t>1.Mă simt</a:t>
            </a:r>
            <a:r>
              <a:rPr lang="ro-RO" i="1" dirty="0" smtClean="0"/>
              <a:t>....(Efectul asupra mea).</a:t>
            </a:r>
          </a:p>
          <a:p>
            <a:pPr marL="0" indent="0">
              <a:buNone/>
            </a:pPr>
            <a:r>
              <a:rPr lang="ro-RO" b="1" i="1" dirty="0" smtClean="0"/>
              <a:t>2.Când</a:t>
            </a:r>
            <a:r>
              <a:rPr lang="ro-RO" i="1" dirty="0" smtClean="0"/>
              <a:t>...(care este problema/acțiunea).</a:t>
            </a:r>
          </a:p>
          <a:p>
            <a:pPr marL="0" indent="0">
              <a:buNone/>
            </a:pPr>
            <a:r>
              <a:rPr lang="ro-RO" b="1" i="1" dirty="0" smtClean="0"/>
              <a:t>3.Pentru că</a:t>
            </a:r>
            <a:r>
              <a:rPr lang="ro-RO" i="1" dirty="0" smtClean="0"/>
              <a:t>....(comporatmentul sau consecințele acestuia-cauzele/motivele)</a:t>
            </a:r>
          </a:p>
          <a:p>
            <a:pPr marL="0" indent="0">
              <a:buNone/>
            </a:pPr>
            <a:r>
              <a:rPr lang="ro-RO" b="1" i="1" dirty="0" smtClean="0"/>
              <a:t>4.Mi-ar plăcea/aș vrea... </a:t>
            </a:r>
            <a:r>
              <a:rPr lang="ro-RO" i="1" dirty="0" smtClean="0"/>
              <a:t>(rezultatul dorit de mine)</a:t>
            </a:r>
            <a:endParaRPr lang="en-US" i="1" dirty="0"/>
          </a:p>
        </p:txBody>
      </p:sp>
      <p:sp>
        <p:nvSpPr>
          <p:cNvPr id="3" name="Title 2"/>
          <p:cNvSpPr>
            <a:spLocks noGrp="1"/>
          </p:cNvSpPr>
          <p:nvPr>
            <p:ph type="title"/>
          </p:nvPr>
        </p:nvSpPr>
        <p:spPr/>
        <p:txBody>
          <a:bodyPr/>
          <a:lstStyle/>
          <a:p>
            <a:r>
              <a:rPr lang="ro-RO" dirty="0"/>
              <a:t>Ziua </a:t>
            </a:r>
            <a:r>
              <a:rPr lang="ro-RO" dirty="0" smtClean="0"/>
              <a:t>2-Marți </a:t>
            </a:r>
            <a:r>
              <a:rPr lang="ro-RO" dirty="0"/>
              <a:t/>
            </a:r>
            <a:br>
              <a:rPr lang="ro-RO" dirty="0"/>
            </a:br>
            <a:r>
              <a:rPr lang="ro-RO" sz="2000" dirty="0" smtClean="0"/>
              <a:t>„De ce avem nevoie pentru a începe călătoria?”</a:t>
            </a:r>
            <a:endParaRPr lang="en-US" sz="2000" dirty="0"/>
          </a:p>
        </p:txBody>
      </p:sp>
    </p:spTree>
    <p:extLst>
      <p:ext uri="{BB962C8B-B14F-4D97-AF65-F5344CB8AC3E}">
        <p14:creationId xmlns:p14="http://schemas.microsoft.com/office/powerpoint/2010/main" xmlns="" val="3603298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21116984">
            <a:off x="256466" y="639137"/>
            <a:ext cx="3810000" cy="1754326"/>
          </a:xfrm>
          <a:prstGeom prst="rect">
            <a:avLst/>
          </a:prstGeom>
          <a:noFill/>
        </p:spPr>
        <p:txBody>
          <a:bodyPr wrap="square" rtlCol="0">
            <a:spAutoFit/>
          </a:bodyPr>
          <a:lstStyle/>
          <a:p>
            <a:pPr algn="ctr"/>
            <a:r>
              <a:rPr lang="ro-RO" b="1" dirty="0" smtClean="0"/>
              <a:t>„Fii impecabil cu cuvântul tău”</a:t>
            </a:r>
          </a:p>
          <a:p>
            <a:pPr algn="just"/>
            <a:r>
              <a:rPr lang="ro-RO" dirty="0" smtClean="0"/>
              <a:t>-Vorbește cu integritate. Spune doar ceea ce vrei să spui. Evită să folosești cuvântul pentru a bârfi. Folosește puterea cuvântului în direcția adevărului și iubirii.-</a:t>
            </a:r>
            <a:endParaRPr lang="en-US" dirty="0"/>
          </a:p>
        </p:txBody>
      </p:sp>
      <p:sp>
        <p:nvSpPr>
          <p:cNvPr id="7" name="TextBox 6"/>
          <p:cNvSpPr txBox="1"/>
          <p:nvPr/>
        </p:nvSpPr>
        <p:spPr>
          <a:xfrm rot="699280">
            <a:off x="5388277" y="690905"/>
            <a:ext cx="3303744" cy="2308324"/>
          </a:xfrm>
          <a:prstGeom prst="rect">
            <a:avLst/>
          </a:prstGeom>
          <a:noFill/>
        </p:spPr>
        <p:txBody>
          <a:bodyPr wrap="square" rtlCol="0">
            <a:spAutoFit/>
          </a:bodyPr>
          <a:lstStyle/>
          <a:p>
            <a:pPr algn="ctr"/>
            <a:r>
              <a:rPr lang="ro-RO" b="1" dirty="0" smtClean="0"/>
              <a:t>„Nu lua nimic personal”</a:t>
            </a:r>
          </a:p>
          <a:p>
            <a:pPr algn="just"/>
            <a:r>
              <a:rPr lang="ro-RO" dirty="0" smtClean="0"/>
              <a:t>-Nimic din ce fac alții nu este din cauza ta. Ceea ce spun și fac alții este propria realitate și propriul vis. Când ești imun la opiniile și acțiunile celorlalți, nu vei fi victima unei suferințe inutile.-</a:t>
            </a:r>
            <a:endParaRPr lang="en-US" dirty="0"/>
          </a:p>
        </p:txBody>
      </p:sp>
      <p:sp>
        <p:nvSpPr>
          <p:cNvPr id="8" name="TextBox 7"/>
          <p:cNvSpPr txBox="1"/>
          <p:nvPr/>
        </p:nvSpPr>
        <p:spPr>
          <a:xfrm rot="1414565">
            <a:off x="381000" y="3581400"/>
            <a:ext cx="3789533" cy="2308324"/>
          </a:xfrm>
          <a:prstGeom prst="rect">
            <a:avLst/>
          </a:prstGeom>
          <a:noFill/>
        </p:spPr>
        <p:txBody>
          <a:bodyPr wrap="square" rtlCol="0">
            <a:spAutoFit/>
          </a:bodyPr>
          <a:lstStyle/>
          <a:p>
            <a:pPr algn="ctr"/>
            <a:r>
              <a:rPr lang="ro-RO" b="1" dirty="0" smtClean="0"/>
              <a:t>„Nu face presupuneri”</a:t>
            </a:r>
          </a:p>
          <a:p>
            <a:pPr algn="just"/>
            <a:r>
              <a:rPr lang="ro-RO" dirty="0" smtClean="0"/>
              <a:t>-Găsește curajul să pui întrebări și să exprimi ceea ce îți dorești cu adevărat. Comunicați cu ceilalți cât de clar puteți pentru a evita neînțelegerile, tristețea și dramele. Doar cu acest acord, îți poți transforma compelt viața. -</a:t>
            </a:r>
            <a:endParaRPr lang="en-US" dirty="0"/>
          </a:p>
        </p:txBody>
      </p:sp>
      <p:sp>
        <p:nvSpPr>
          <p:cNvPr id="9" name="TextBox 8"/>
          <p:cNvSpPr txBox="1"/>
          <p:nvPr/>
        </p:nvSpPr>
        <p:spPr>
          <a:xfrm rot="20765463">
            <a:off x="5105400" y="3429000"/>
            <a:ext cx="3429000" cy="2585323"/>
          </a:xfrm>
          <a:prstGeom prst="rect">
            <a:avLst/>
          </a:prstGeom>
          <a:noFill/>
        </p:spPr>
        <p:txBody>
          <a:bodyPr wrap="square" rtlCol="0">
            <a:spAutoFit/>
          </a:bodyPr>
          <a:lstStyle/>
          <a:p>
            <a:pPr algn="ctr"/>
            <a:r>
              <a:rPr lang="ro-RO" b="1" dirty="0" smtClean="0"/>
              <a:t>„Odihnește-te mereu”</a:t>
            </a:r>
          </a:p>
          <a:p>
            <a:pPr algn="just"/>
            <a:r>
              <a:rPr lang="ro-RO" dirty="0" smtClean="0"/>
              <a:t>-Tot ce ai mai bun se poate schimba de la un moment la altul; este mia diferit atunci când ești sănător, decât bolnav. În orice circumstanță, pur și simplu faceți tot posibilul și veți evita auto-judecata, abuzul de sine și regretul. </a:t>
            </a:r>
            <a:endParaRPr lang="en-US" dirty="0"/>
          </a:p>
        </p:txBody>
      </p:sp>
      <p:sp>
        <p:nvSpPr>
          <p:cNvPr id="10" name="TextBox 9"/>
          <p:cNvSpPr txBox="1"/>
          <p:nvPr/>
        </p:nvSpPr>
        <p:spPr>
          <a:xfrm>
            <a:off x="2895600" y="2514600"/>
            <a:ext cx="2667000" cy="646331"/>
          </a:xfrm>
          <a:prstGeom prst="rect">
            <a:avLst/>
          </a:prstGeom>
          <a:ln>
            <a:solidFill>
              <a:schemeClr val="accent4">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o-RO" b="1" i="1" u="sng" dirty="0" smtClean="0"/>
              <a:t>Don Miguel Ruiz</a:t>
            </a:r>
          </a:p>
          <a:p>
            <a:pPr algn="ctr"/>
            <a:r>
              <a:rPr lang="ro-RO" b="1" i="1" u="sng" dirty="0" smtClean="0"/>
              <a:t>The Four Agreements</a:t>
            </a:r>
            <a:endParaRPr lang="en-US" b="1" i="1" u="sng" dirty="0"/>
          </a:p>
        </p:txBody>
      </p:sp>
    </p:spTree>
    <p:extLst>
      <p:ext uri="{BB962C8B-B14F-4D97-AF65-F5344CB8AC3E}">
        <p14:creationId xmlns:p14="http://schemas.microsoft.com/office/powerpoint/2010/main" xmlns="" val="2480021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6200"/>
            <a:ext cx="7756263" cy="1054250"/>
          </a:xfrm>
        </p:spPr>
        <p:txBody>
          <a:bodyPr/>
          <a:lstStyle/>
          <a:p>
            <a:r>
              <a:rPr lang="ro-RO" dirty="0" smtClean="0"/>
              <a:t>-</a:t>
            </a:r>
            <a:r>
              <a:rPr lang="ro-RO" sz="3200" dirty="0" smtClean="0"/>
              <a:t>Dimineață petrecută împreună-</a:t>
            </a:r>
            <a:endParaRPr lang="en-US" sz="3200" dirty="0"/>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38454" b="38454"/>
          <a:stretch/>
        </p:blipFill>
        <p:spPr>
          <a:xfrm rot="20024222">
            <a:off x="-48703" y="596760"/>
            <a:ext cx="4554784" cy="4202557"/>
          </a:xfr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837625">
            <a:off x="4973983" y="1639346"/>
            <a:ext cx="3638550" cy="4851400"/>
          </a:xfrm>
          <a:prstGeom prst="rect">
            <a:avLst/>
          </a:prstGeom>
        </p:spPr>
      </p:pic>
    </p:spTree>
    <p:extLst>
      <p:ext uri="{BB962C8B-B14F-4D97-AF65-F5344CB8AC3E}">
        <p14:creationId xmlns:p14="http://schemas.microsoft.com/office/powerpoint/2010/main" xmlns="" val="2484882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00232" y="2071678"/>
            <a:ext cx="5105400" cy="4562484"/>
          </a:xfrm>
        </p:spPr>
      </p:pic>
      <p:sp>
        <p:nvSpPr>
          <p:cNvPr id="3" name="Title 2"/>
          <p:cNvSpPr>
            <a:spLocks noGrp="1"/>
          </p:cNvSpPr>
          <p:nvPr>
            <p:ph type="title"/>
          </p:nvPr>
        </p:nvSpPr>
        <p:spPr/>
        <p:txBody>
          <a:bodyPr/>
          <a:lstStyle/>
          <a:p>
            <a:r>
              <a:rPr lang="ro-RO" dirty="0" smtClean="0"/>
              <a:t>-Furia-</a:t>
            </a:r>
            <a:endParaRPr lang="en-US" dirty="0"/>
          </a:p>
        </p:txBody>
      </p:sp>
    </p:spTree>
    <p:extLst>
      <p:ext uri="{BB962C8B-B14F-4D97-AF65-F5344CB8AC3E}">
        <p14:creationId xmlns:p14="http://schemas.microsoft.com/office/powerpoint/2010/main" xmlns="" val="5168043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414</TotalTime>
  <Words>830</Words>
  <Application>Microsoft Office PowerPoint</Application>
  <PresentationFormat>On-screen Show (4:3)</PresentationFormat>
  <Paragraphs>118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Hardcover</vt:lpstr>
      <vt:lpstr>Tenerife Spania 2022</vt:lpstr>
      <vt:lpstr>Parents &amp; Teachers: Building Bridges -Părinți și profesori -Construire de poduri</vt:lpstr>
      <vt:lpstr>-Descriere-</vt:lpstr>
      <vt:lpstr>-Echipa de vis- -Toți suntem aici pentru tine-</vt:lpstr>
      <vt:lpstr>Ziua 1-Luni „Dream team: Pe cine avem la bord?”</vt:lpstr>
      <vt:lpstr>Ziua 2-Marți  „De ce avem nevoie pentru a începe călătoria?”</vt:lpstr>
      <vt:lpstr>Slide 7</vt:lpstr>
      <vt:lpstr>-Dimineață petrecută împreună-</vt:lpstr>
      <vt:lpstr>-Furia-</vt:lpstr>
      <vt:lpstr>-FURIA-</vt:lpstr>
      <vt:lpstr>„Scriind furia”</vt:lpstr>
      <vt:lpstr>-Paradigma-</vt:lpstr>
      <vt:lpstr>Ziua 3-Miercuri</vt:lpstr>
      <vt:lpstr>Problem solving</vt:lpstr>
      <vt:lpstr>Îmbunătățirea comunicării -Conflicte, metode de rezolvare a problemelor, comunicare-</vt:lpstr>
      <vt:lpstr>-Pilow fight-</vt:lpstr>
      <vt:lpstr>-Dancing-</vt:lpstr>
      <vt:lpstr>Slide 18</vt:lpstr>
      <vt:lpstr>-Cum îi facem pe copii să se simtă bine-veniți?-</vt:lpstr>
      <vt:lpstr>Slide 20</vt:lpstr>
      <vt:lpstr>Ziua 4-Joi</vt:lpstr>
      <vt:lpstr>Slide 22</vt:lpstr>
      <vt:lpstr>Slide 23</vt:lpstr>
      <vt:lpstr>Slide 24</vt:lpstr>
      <vt:lpstr>Ziua 5-Vineri</vt:lpstr>
      <vt:lpstr>-Metodă de eliminare a stresului-</vt:lpstr>
      <vt:lpstr>Concluzii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razvan.vlad@gmail.com</dc:creator>
  <cp:lastModifiedBy>COMPUTER</cp:lastModifiedBy>
  <cp:revision>39</cp:revision>
  <dcterms:created xsi:type="dcterms:W3CDTF">2022-06-26T08:51:37Z</dcterms:created>
  <dcterms:modified xsi:type="dcterms:W3CDTF">2022-08-25T14:14:43Z</dcterms:modified>
</cp:coreProperties>
</file>