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5" r:id="rId4"/>
    <p:sldId id="273" r:id="rId5"/>
    <p:sldId id="271" r:id="rId6"/>
    <p:sldId id="274" r:id="rId7"/>
    <p:sldId id="257" r:id="rId8"/>
    <p:sldId id="276" r:id="rId9"/>
    <p:sldId id="261" r:id="rId10"/>
    <p:sldId id="277" r:id="rId11"/>
    <p:sldId id="260" r:id="rId12"/>
    <p:sldId id="262" r:id="rId13"/>
    <p:sldId id="268" r:id="rId14"/>
    <p:sldId id="265" r:id="rId15"/>
    <p:sldId id="269" r:id="rId16"/>
    <p:sldId id="263" r:id="rId17"/>
    <p:sldId id="279" r:id="rId18"/>
    <p:sldId id="280" r:id="rId19"/>
    <p:sldId id="278" r:id="rId20"/>
    <p:sldId id="281" r:id="rId21"/>
    <p:sldId id="282" r:id="rId22"/>
    <p:sldId id="267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FFFFCC"/>
    <a:srgbClr val="0000CC"/>
    <a:srgbClr val="0066FF"/>
    <a:srgbClr val="FF00FF"/>
    <a:srgbClr val="FFCCFF"/>
    <a:srgbClr val="008D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81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48FE-6EB8-43A2-B192-F2BF5BA1D90F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302F-E0B7-4D05-AD31-4BFE5B4C5A0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6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48FE-6EB8-43A2-B192-F2BF5BA1D90F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302F-E0B7-4D05-AD31-4BFE5B4C5A0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6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48FE-6EB8-43A2-B192-F2BF5BA1D90F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302F-E0B7-4D05-AD31-4BFE5B4C5A0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6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48FE-6EB8-43A2-B192-F2BF5BA1D90F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302F-E0B7-4D05-AD31-4BFE5B4C5A0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6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48FE-6EB8-43A2-B192-F2BF5BA1D90F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302F-E0B7-4D05-AD31-4BFE5B4C5A0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6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48FE-6EB8-43A2-B192-F2BF5BA1D90F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302F-E0B7-4D05-AD31-4BFE5B4C5A0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6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48FE-6EB8-43A2-B192-F2BF5BA1D90F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302F-E0B7-4D05-AD31-4BFE5B4C5A0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6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48FE-6EB8-43A2-B192-F2BF5BA1D90F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302F-E0B7-4D05-AD31-4BFE5B4C5A0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6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48FE-6EB8-43A2-B192-F2BF5BA1D90F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302F-E0B7-4D05-AD31-4BFE5B4C5A0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6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48FE-6EB8-43A2-B192-F2BF5BA1D90F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302F-E0B7-4D05-AD31-4BFE5B4C5A0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6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48FE-6EB8-43A2-B192-F2BF5BA1D90F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302F-E0B7-4D05-AD31-4BFE5B4C5A0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6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648FE-6EB8-43A2-B192-F2BF5BA1D90F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2302F-E0B7-4D05-AD31-4BFE5B4C5A0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6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base.davidniblack.com/main.php?g2_itemId=5817&amp;g2_imageViewsIndex=1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base.davidniblack.com/main.php?g2_itemId=5817&amp;g2_imageViewsIndex=1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8" name="Picture 10" descr="aprons,bakers,bowls,chefs,children,cooking,flours,food,Fotolia,kids,learning,meals,mothers,Photographs,preparing,students,teachers,teachings,uniforms"/>
          <p:cNvPicPr>
            <a:picLocks noChangeAspect="1" noChangeArrowheads="1"/>
          </p:cNvPicPr>
          <p:nvPr/>
        </p:nvPicPr>
        <p:blipFill>
          <a:blip r:embed="rId2" cstate="print"/>
          <a:srcRect t="17723" b="20677"/>
          <a:stretch>
            <a:fillRect/>
          </a:stretch>
        </p:blipFill>
        <p:spPr bwMode="auto">
          <a:xfrm>
            <a:off x="0" y="1"/>
            <a:ext cx="2895600" cy="16001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981200"/>
            <a:ext cx="5410200" cy="20574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What is Cooperative Learning?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962400"/>
            <a:ext cx="4038600" cy="17526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540" name="Picture 12" descr="View Details"/>
          <p:cNvPicPr>
            <a:picLocks noChangeAspect="1" noChangeArrowheads="1"/>
          </p:cNvPicPr>
          <p:nvPr/>
        </p:nvPicPr>
        <p:blipFill>
          <a:blip r:embed="rId3" cstate="print"/>
          <a:srcRect b="20000"/>
          <a:stretch>
            <a:fillRect/>
          </a:stretch>
        </p:blipFill>
        <p:spPr bwMode="auto">
          <a:xfrm>
            <a:off x="2895600" y="0"/>
            <a:ext cx="2133600" cy="1607929"/>
          </a:xfrm>
          <a:prstGeom prst="rect">
            <a:avLst/>
          </a:prstGeom>
          <a:noFill/>
        </p:spPr>
      </p:pic>
      <p:pic>
        <p:nvPicPr>
          <p:cNvPr id="10" name="Picture 9" descr="jumping.jpg"/>
          <p:cNvPicPr>
            <a:picLocks noChangeAspect="1"/>
          </p:cNvPicPr>
          <p:nvPr/>
        </p:nvPicPr>
        <p:blipFill>
          <a:blip r:embed="rId4" cstate="print"/>
          <a:srcRect b="8431"/>
          <a:stretch>
            <a:fillRect/>
          </a:stretch>
        </p:blipFill>
        <p:spPr>
          <a:xfrm>
            <a:off x="3872089" y="5257800"/>
            <a:ext cx="2528711" cy="1600200"/>
          </a:xfrm>
          <a:prstGeom prst="rect">
            <a:avLst/>
          </a:prstGeom>
        </p:spPr>
      </p:pic>
      <p:pic>
        <p:nvPicPr>
          <p:cNvPr id="11" name="Picture 10" descr="graduation caps fly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2819400"/>
            <a:ext cx="1828800" cy="2819400"/>
          </a:xfrm>
          <a:prstGeom prst="rect">
            <a:avLst/>
          </a:prstGeom>
        </p:spPr>
      </p:pic>
      <p:pic>
        <p:nvPicPr>
          <p:cNvPr id="22542" name="Picture 14" descr="Man chasing Kid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0"/>
            <a:ext cx="2574580" cy="1600200"/>
          </a:xfrm>
          <a:prstGeom prst="rect">
            <a:avLst/>
          </a:prstGeom>
          <a:noFill/>
        </p:spPr>
      </p:pic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8" cstate="print"/>
          <a:srcRect l="34286"/>
          <a:stretch>
            <a:fillRect/>
          </a:stretch>
        </p:blipFill>
        <p:spPr bwMode="auto">
          <a:xfrm>
            <a:off x="0" y="1600200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5" name="Picture 17" descr="households,measurements,measures,office supplies,offices,photographs,rulers,school supplies,schools"/>
          <p:cNvPicPr>
            <a:picLocks noChangeAspect="1" noChangeArrowheads="1"/>
          </p:cNvPicPr>
          <p:nvPr/>
        </p:nvPicPr>
        <p:blipFill>
          <a:blip r:embed="rId9" cstate="print"/>
          <a:srcRect l="11815" r="11815"/>
          <a:stretch>
            <a:fillRect/>
          </a:stretch>
        </p:blipFill>
        <p:spPr bwMode="auto">
          <a:xfrm rot="16200000">
            <a:off x="6972299" y="4686300"/>
            <a:ext cx="1600201" cy="2743200"/>
          </a:xfrm>
          <a:prstGeom prst="rect">
            <a:avLst/>
          </a:prstGeom>
          <a:noFill/>
        </p:spPr>
      </p:pic>
      <p:pic>
        <p:nvPicPr>
          <p:cNvPr id="22530" name="Picture 2" descr="View Details"/>
          <p:cNvPicPr>
            <a:picLocks noChangeAspect="1" noChangeArrowheads="1"/>
          </p:cNvPicPr>
          <p:nvPr/>
        </p:nvPicPr>
        <p:blipFill>
          <a:blip r:embed="rId10" cstate="print"/>
          <a:srcRect l="20000" r="20000"/>
          <a:stretch>
            <a:fillRect/>
          </a:stretch>
        </p:blipFill>
        <p:spPr bwMode="auto">
          <a:xfrm>
            <a:off x="7315200" y="0"/>
            <a:ext cx="1828800" cy="2819400"/>
          </a:xfrm>
          <a:prstGeom prst="rect">
            <a:avLst/>
          </a:prstGeom>
          <a:noFill/>
        </p:spPr>
      </p:pic>
      <p:pic>
        <p:nvPicPr>
          <p:cNvPr id="22547" name="Picture 19" descr="academics,businesses,notebooks,notes,office supplies,offices,papers,photographs,school supplies,schools,stacks"/>
          <p:cNvPicPr>
            <a:picLocks noChangeAspect="1" noChangeArrowheads="1"/>
          </p:cNvPicPr>
          <p:nvPr/>
        </p:nvPicPr>
        <p:blipFill>
          <a:blip r:embed="rId11" cstate="print"/>
          <a:srcRect l="20677" r="11815"/>
          <a:stretch>
            <a:fillRect/>
          </a:stretch>
        </p:blipFill>
        <p:spPr bwMode="auto">
          <a:xfrm>
            <a:off x="0" y="3962401"/>
            <a:ext cx="1800444" cy="2895599"/>
          </a:xfrm>
          <a:prstGeom prst="rect">
            <a:avLst/>
          </a:prstGeom>
          <a:noFill/>
        </p:spPr>
      </p:pic>
      <p:pic>
        <p:nvPicPr>
          <p:cNvPr id="22536" name="Picture 8" descr="academics,back to school,books,boys,diversity,iStockphoto,reading,schools,sharing,students"/>
          <p:cNvPicPr>
            <a:picLocks noChangeAspect="1" noChangeArrowheads="1"/>
          </p:cNvPicPr>
          <p:nvPr/>
        </p:nvPicPr>
        <p:blipFill>
          <a:blip r:embed="rId12" cstate="print"/>
          <a:srcRect t="17723" b="20677"/>
          <a:stretch>
            <a:fillRect/>
          </a:stretch>
        </p:blipFill>
        <p:spPr bwMode="auto">
          <a:xfrm>
            <a:off x="1143000" y="5237018"/>
            <a:ext cx="2743200" cy="162098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2) Members who 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INTERACT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1"/>
            <a:ext cx="398504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1430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</a:t>
            </a:r>
            <a:r>
              <a:rPr lang="en-US" sz="5400" b="1" dirty="0" smtClean="0"/>
              <a:t>Accountability</a:t>
            </a:r>
            <a:r>
              <a:rPr lang="en-US" dirty="0" smtClean="0"/>
              <a:t>  by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828800"/>
            <a:ext cx="2971800" cy="19812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41148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Individual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&amp;        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GROUP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32857" r="2857"/>
          <a:stretch>
            <a:fillRect/>
          </a:stretch>
        </p:blipFill>
        <p:spPr bwMode="auto">
          <a:xfrm>
            <a:off x="533400" y="1676400"/>
            <a:ext cx="2130742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 l="4286" r="7143"/>
          <a:stretch>
            <a:fillRect/>
          </a:stretch>
        </p:blipFill>
        <p:spPr bwMode="auto">
          <a:xfrm>
            <a:off x="5638800" y="1828800"/>
            <a:ext cx="252717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4) Members with </a:t>
            </a:r>
            <a:r>
              <a:rPr lang="en-US" b="1" i="1" dirty="0" smtClean="0"/>
              <a:t>interpersonal</a:t>
            </a:r>
            <a:r>
              <a:rPr lang="en-US" b="1" dirty="0" smtClean="0"/>
              <a:t> </a:t>
            </a:r>
            <a:r>
              <a:rPr lang="en-US" dirty="0" smtClean="0"/>
              <a:t>&amp; </a:t>
            </a:r>
            <a:r>
              <a:rPr lang="en-US" b="1" i="1" dirty="0" smtClean="0"/>
              <a:t>leadership </a:t>
            </a:r>
            <a:r>
              <a:rPr lang="en-US" dirty="0" smtClean="0"/>
              <a:t>skills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06601"/>
            <a:ext cx="4876800" cy="325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Content Placeholder 4" descr="resting-eachother.jpg"/>
          <p:cNvPicPr>
            <a:picLocks noChangeAspect="1"/>
          </p:cNvPicPr>
          <p:nvPr/>
        </p:nvPicPr>
        <p:blipFill>
          <a:blip r:embed="rId3" cstate="print"/>
          <a:srcRect l="25313" r="22500"/>
          <a:stretch>
            <a:fillRect/>
          </a:stretch>
        </p:blipFill>
        <p:spPr>
          <a:xfrm>
            <a:off x="5029200" y="2438400"/>
            <a:ext cx="3858497" cy="42164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5) Members that</a:t>
            </a:r>
            <a:r>
              <a:rPr lang="en-US" b="1" i="1" dirty="0" smtClean="0"/>
              <a:t> reflect </a:t>
            </a:r>
            <a:r>
              <a:rPr lang="en-US" dirty="0" smtClean="0"/>
              <a:t>on </a:t>
            </a:r>
            <a:br>
              <a:rPr lang="en-US" dirty="0" smtClean="0"/>
            </a:br>
            <a:r>
              <a:rPr lang="en-US" i="1" dirty="0" smtClean="0">
                <a:solidFill>
                  <a:srgbClr val="0000CC"/>
                </a:solidFill>
              </a:rPr>
              <a:t>personal learning </a:t>
            </a:r>
            <a:r>
              <a:rPr lang="en-US" dirty="0" smtClean="0"/>
              <a:t>&amp; </a:t>
            </a:r>
            <a:r>
              <a:rPr lang="en-US" i="1" dirty="0" smtClean="0">
                <a:solidFill>
                  <a:srgbClr val="0000CC"/>
                </a:solidFill>
              </a:rPr>
              <a:t>group function</a:t>
            </a:r>
            <a:endParaRPr lang="en-US" i="1" dirty="0">
              <a:solidFill>
                <a:srgbClr val="0000CC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4286"/>
          <a:stretch>
            <a:fillRect/>
          </a:stretch>
        </p:blipFill>
        <p:spPr bwMode="auto">
          <a:xfrm>
            <a:off x="2514600" y="1600200"/>
            <a:ext cx="3962400" cy="453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440362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 w="15875">
                  <a:solidFill>
                    <a:schemeClr val="bg1"/>
                  </a:solidFill>
                </a:ln>
                <a:solidFill>
                  <a:srgbClr val="0000CC"/>
                </a:solidFill>
              </a:rPr>
              <a:t>ADVANTAGES</a:t>
            </a:r>
            <a:r>
              <a:rPr lang="en-US" sz="5400" dirty="0" smtClean="0">
                <a:ln w="15875">
                  <a:solidFill>
                    <a:schemeClr val="tx1"/>
                  </a:solidFill>
                </a:ln>
              </a:rPr>
              <a:t>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>
                <a:solidFill>
                  <a:schemeClr val="bg1"/>
                </a:solidFill>
              </a:rPr>
              <a:t>of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6000" dirty="0" smtClean="0">
                <a:solidFill>
                  <a:schemeClr val="bg1"/>
                </a:solidFill>
              </a:rPr>
              <a:t>Cooperative Learning</a:t>
            </a:r>
            <a:endParaRPr lang="en-US" dirty="0"/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Learning Benefits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00200"/>
            <a:ext cx="4267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file000223136155 mo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389138"/>
            <a:ext cx="3826223" cy="47068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57800" y="1447800"/>
            <a:ext cx="3429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Grouping students of varying abilities BENEFITS the learning of all members.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It can be formal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0"/>
            <a:ext cx="3365203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95352" y="900649"/>
            <a:ext cx="4038600" cy="269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524000" y="2438400"/>
            <a:ext cx="36910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or informal.</a:t>
            </a:r>
            <a:endParaRPr lang="en-US" sz="4400" dirty="0"/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Groups can be used again later.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81200"/>
            <a:ext cx="2919412" cy="439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Can use in all content areas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038600"/>
            <a:ext cx="386715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19200"/>
            <a:ext cx="312102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962400"/>
            <a:ext cx="39020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371600"/>
            <a:ext cx="3429000" cy="257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38862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LIMITATIONS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>
                <a:solidFill>
                  <a:schemeClr val="bg1"/>
                </a:solidFill>
              </a:rPr>
              <a:t>of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6000" dirty="0" smtClean="0">
                <a:solidFill>
                  <a:schemeClr val="bg1"/>
                </a:solidFill>
              </a:rPr>
              <a:t>Cooperative Learning</a:t>
            </a:r>
            <a:endParaRPr lang="en-US" dirty="0"/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61261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Cooperative learning  </a:t>
            </a:r>
            <a:br>
              <a:rPr lang="en-US" sz="5400" dirty="0" smtClean="0"/>
            </a:br>
            <a:r>
              <a:rPr lang="en-US" sz="5400" b="1" dirty="0" smtClean="0">
                <a:solidFill>
                  <a:srgbClr val="FF0000"/>
                </a:solidFill>
              </a:rPr>
              <a:t>IS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 grouping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strategy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27212" y="1141214"/>
            <a:ext cx="6858002" cy="457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Size Limitations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Groups must be small or they become unbalanced.</a:t>
            </a:r>
          </a:p>
          <a:p>
            <a:pPr algn="ctr">
              <a:buNone/>
            </a:pPr>
            <a:endParaRPr lang="en-US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124200"/>
            <a:ext cx="5112884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Potential overuse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= boredom, loss of effectiveness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0"/>
            <a:ext cx="5257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6324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Text analysis</a:t>
            </a:r>
          </a:p>
          <a:p>
            <a:pPr>
              <a:buNone/>
            </a:pPr>
            <a:r>
              <a:rPr lang="en-US" dirty="0" smtClean="0"/>
              <a:t>Technology exploration</a:t>
            </a:r>
          </a:p>
          <a:p>
            <a:pPr>
              <a:buNone/>
            </a:pPr>
            <a:r>
              <a:rPr lang="en-US" dirty="0" smtClean="0"/>
              <a:t>Multimedia projects</a:t>
            </a:r>
          </a:p>
          <a:p>
            <a:pPr>
              <a:buNone/>
            </a:pPr>
            <a:r>
              <a:rPr lang="en-US" dirty="0" smtClean="0"/>
              <a:t>Presentations</a:t>
            </a:r>
          </a:p>
          <a:p>
            <a:pPr>
              <a:buNone/>
            </a:pPr>
            <a:r>
              <a:rPr lang="en-US" dirty="0" smtClean="0"/>
              <a:t>Collaborative computer games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114800"/>
            <a:ext cx="251777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81000"/>
            <a:ext cx="263610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8" name="Picture 10" descr="aprons,bakers,bowls,chefs,children,cooking,flours,food,Fotolia,kids,learning,meals,mothers,Photographs,preparing,students,teachers,teachings,uniforms"/>
          <p:cNvPicPr>
            <a:picLocks noChangeAspect="1" noChangeArrowheads="1"/>
          </p:cNvPicPr>
          <p:nvPr/>
        </p:nvPicPr>
        <p:blipFill>
          <a:blip r:embed="rId2" cstate="print"/>
          <a:srcRect t="17723" b="20677"/>
          <a:stretch>
            <a:fillRect/>
          </a:stretch>
        </p:blipFill>
        <p:spPr bwMode="auto">
          <a:xfrm>
            <a:off x="0" y="1"/>
            <a:ext cx="2895600" cy="16001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362200"/>
            <a:ext cx="5410200" cy="2057400"/>
          </a:xfrm>
        </p:spPr>
        <p:txBody>
          <a:bodyPr>
            <a:noAutofit/>
          </a:bodyPr>
          <a:lstStyle/>
          <a:p>
            <a:r>
              <a:rPr lang="en-US" sz="4800" b="1" smtClean="0"/>
              <a:t>The End</a:t>
            </a:r>
            <a:endParaRPr lang="en-US" sz="4800" b="1" dirty="0"/>
          </a:p>
        </p:txBody>
      </p:sp>
      <p:pic>
        <p:nvPicPr>
          <p:cNvPr id="22540" name="Picture 12" descr="View Details"/>
          <p:cNvPicPr>
            <a:picLocks noChangeAspect="1" noChangeArrowheads="1"/>
          </p:cNvPicPr>
          <p:nvPr/>
        </p:nvPicPr>
        <p:blipFill>
          <a:blip r:embed="rId3" cstate="print"/>
          <a:srcRect b="20000"/>
          <a:stretch>
            <a:fillRect/>
          </a:stretch>
        </p:blipFill>
        <p:spPr bwMode="auto">
          <a:xfrm>
            <a:off x="2895600" y="0"/>
            <a:ext cx="2133600" cy="1607929"/>
          </a:xfrm>
          <a:prstGeom prst="rect">
            <a:avLst/>
          </a:prstGeom>
          <a:noFill/>
        </p:spPr>
      </p:pic>
      <p:pic>
        <p:nvPicPr>
          <p:cNvPr id="10" name="Picture 9" descr="jumping.jpg"/>
          <p:cNvPicPr>
            <a:picLocks noChangeAspect="1"/>
          </p:cNvPicPr>
          <p:nvPr/>
        </p:nvPicPr>
        <p:blipFill>
          <a:blip r:embed="rId4" cstate="print"/>
          <a:srcRect b="8431"/>
          <a:stretch>
            <a:fillRect/>
          </a:stretch>
        </p:blipFill>
        <p:spPr>
          <a:xfrm>
            <a:off x="3872089" y="5257800"/>
            <a:ext cx="2528711" cy="1600200"/>
          </a:xfrm>
          <a:prstGeom prst="rect">
            <a:avLst/>
          </a:prstGeom>
        </p:spPr>
      </p:pic>
      <p:pic>
        <p:nvPicPr>
          <p:cNvPr id="11" name="Picture 10" descr="graduation caps fly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2819400"/>
            <a:ext cx="1828800" cy="2819400"/>
          </a:xfrm>
          <a:prstGeom prst="rect">
            <a:avLst/>
          </a:prstGeom>
        </p:spPr>
      </p:pic>
      <p:pic>
        <p:nvPicPr>
          <p:cNvPr id="22542" name="Picture 14" descr="Man chasing Kid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0"/>
            <a:ext cx="2574580" cy="1600200"/>
          </a:xfrm>
          <a:prstGeom prst="rect">
            <a:avLst/>
          </a:prstGeom>
          <a:noFill/>
        </p:spPr>
      </p:pic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8" cstate="print"/>
          <a:srcRect l="34286"/>
          <a:stretch>
            <a:fillRect/>
          </a:stretch>
        </p:blipFill>
        <p:spPr bwMode="auto">
          <a:xfrm>
            <a:off x="0" y="1600200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5" name="Picture 17" descr="households,measurements,measures,office supplies,offices,photographs,rulers,school supplies,schools"/>
          <p:cNvPicPr>
            <a:picLocks noChangeAspect="1" noChangeArrowheads="1"/>
          </p:cNvPicPr>
          <p:nvPr/>
        </p:nvPicPr>
        <p:blipFill>
          <a:blip r:embed="rId9" cstate="print"/>
          <a:srcRect l="11815" r="11815"/>
          <a:stretch>
            <a:fillRect/>
          </a:stretch>
        </p:blipFill>
        <p:spPr bwMode="auto">
          <a:xfrm rot="16200000">
            <a:off x="6972299" y="4686300"/>
            <a:ext cx="1600201" cy="2743200"/>
          </a:xfrm>
          <a:prstGeom prst="rect">
            <a:avLst/>
          </a:prstGeom>
          <a:noFill/>
        </p:spPr>
      </p:pic>
      <p:pic>
        <p:nvPicPr>
          <p:cNvPr id="22530" name="Picture 2" descr="View Details"/>
          <p:cNvPicPr>
            <a:picLocks noChangeAspect="1" noChangeArrowheads="1"/>
          </p:cNvPicPr>
          <p:nvPr/>
        </p:nvPicPr>
        <p:blipFill>
          <a:blip r:embed="rId10" cstate="print"/>
          <a:srcRect l="20000" r="20000"/>
          <a:stretch>
            <a:fillRect/>
          </a:stretch>
        </p:blipFill>
        <p:spPr bwMode="auto">
          <a:xfrm>
            <a:off x="7315200" y="0"/>
            <a:ext cx="1828800" cy="2819400"/>
          </a:xfrm>
          <a:prstGeom prst="rect">
            <a:avLst/>
          </a:prstGeom>
          <a:noFill/>
        </p:spPr>
      </p:pic>
      <p:pic>
        <p:nvPicPr>
          <p:cNvPr id="22547" name="Picture 19" descr="academics,businesses,notebooks,notes,office supplies,offices,papers,photographs,school supplies,schools,stacks"/>
          <p:cNvPicPr>
            <a:picLocks noChangeAspect="1" noChangeArrowheads="1"/>
          </p:cNvPicPr>
          <p:nvPr/>
        </p:nvPicPr>
        <p:blipFill>
          <a:blip r:embed="rId11" cstate="print"/>
          <a:srcRect l="20677" r="11815"/>
          <a:stretch>
            <a:fillRect/>
          </a:stretch>
        </p:blipFill>
        <p:spPr bwMode="auto">
          <a:xfrm>
            <a:off x="0" y="3962401"/>
            <a:ext cx="1800444" cy="2895599"/>
          </a:xfrm>
          <a:prstGeom prst="rect">
            <a:avLst/>
          </a:prstGeom>
          <a:noFill/>
        </p:spPr>
      </p:pic>
      <p:pic>
        <p:nvPicPr>
          <p:cNvPr id="22536" name="Picture 8" descr="academics,back to school,books,boys,diversity,iStockphoto,reading,schools,sharing,students"/>
          <p:cNvPicPr>
            <a:picLocks noChangeAspect="1" noChangeArrowheads="1"/>
          </p:cNvPicPr>
          <p:nvPr/>
        </p:nvPicPr>
        <p:blipFill>
          <a:blip r:embed="rId12" cstate="print"/>
          <a:srcRect t="17723" b="20677"/>
          <a:stretch>
            <a:fillRect/>
          </a:stretch>
        </p:blipFill>
        <p:spPr bwMode="auto">
          <a:xfrm>
            <a:off x="1143000" y="5237018"/>
            <a:ext cx="2743200" cy="162098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419600" cy="658336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It is</a:t>
            </a:r>
            <a:br>
              <a:rPr lang="en-US" sz="7200" dirty="0" smtClean="0">
                <a:solidFill>
                  <a:schemeClr val="bg1"/>
                </a:solidFill>
              </a:rPr>
            </a:br>
            <a:r>
              <a:rPr lang="en-US" sz="7200" b="1" dirty="0" smtClean="0">
                <a:solidFill>
                  <a:srgbClr val="FF0000"/>
                </a:solidFill>
              </a:rPr>
              <a:t>NOT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bg1"/>
                </a:solidFill>
              </a:rPr>
              <a:t>individual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focused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3602" y="1524000"/>
            <a:ext cx="5374198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&quot;No&quot; Symbol 10"/>
          <p:cNvSpPr/>
          <p:nvPr/>
        </p:nvSpPr>
        <p:spPr>
          <a:xfrm>
            <a:off x="4114800" y="1295400"/>
            <a:ext cx="4572000" cy="4114800"/>
          </a:xfrm>
          <a:prstGeom prst="noSmoking">
            <a:avLst>
              <a:gd name="adj" fmla="val 45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4114800" cy="61722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Cooperative learning  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IS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people working </a:t>
            </a:r>
            <a:r>
              <a:rPr lang="en-US" sz="4800" b="1" dirty="0" smtClean="0">
                <a:solidFill>
                  <a:schemeClr val="bg1"/>
                </a:solidFill>
              </a:rPr>
              <a:t>together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95399"/>
            <a:ext cx="4572000" cy="406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It is </a:t>
            </a:r>
            <a:r>
              <a:rPr lang="en-US" sz="7200" b="1" dirty="0" smtClean="0">
                <a:solidFill>
                  <a:srgbClr val="FF0000"/>
                </a:solidFill>
              </a:rPr>
              <a:t>NOT</a:t>
            </a:r>
            <a:endParaRPr lang="en-US" sz="540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5722145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518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people competing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&quot;No&quot; Symbol 6"/>
          <p:cNvSpPr/>
          <p:nvPr/>
        </p:nvSpPr>
        <p:spPr>
          <a:xfrm>
            <a:off x="2286000" y="1447800"/>
            <a:ext cx="4572000" cy="4114800"/>
          </a:xfrm>
          <a:prstGeom prst="noSmoking">
            <a:avLst>
              <a:gd name="adj" fmla="val 45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4114800" cy="6096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Cooperative learning  </a:t>
            </a:r>
            <a:br>
              <a:rPr lang="en-US" sz="5400" dirty="0" smtClean="0"/>
            </a:br>
            <a:r>
              <a:rPr lang="en-US" sz="5400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IS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students</a:t>
            </a:r>
            <a:r>
              <a:rPr lang="en-US" dirty="0" smtClean="0"/>
              <a:t> helping </a:t>
            </a:r>
            <a:r>
              <a:rPr lang="en-US" b="1" dirty="0" smtClean="0"/>
              <a:t>students              </a:t>
            </a:r>
            <a:r>
              <a:rPr lang="en-US" dirty="0" smtClean="0"/>
              <a:t>learn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143" r="38571" b="10699"/>
          <a:stretch>
            <a:fillRect/>
          </a:stretch>
        </p:blipFill>
        <p:spPr bwMode="auto">
          <a:xfrm>
            <a:off x="4217772" y="685800"/>
            <a:ext cx="4926227" cy="5410200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00" sy="1000" algn="ctr" rotWithShape="0">
              <a:schemeClr val="tx1"/>
            </a:outerShdw>
          </a:effectLst>
        </p:spPr>
      </p:pic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86400" y="1689080"/>
            <a:ext cx="3352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It is </a:t>
            </a:r>
            <a:r>
              <a:rPr lang="en-US" sz="5400" b="1" dirty="0" smtClean="0">
                <a:solidFill>
                  <a:srgbClr val="FF0000"/>
                </a:solidFill>
              </a:rPr>
              <a:t>NOT </a:t>
            </a:r>
            <a:r>
              <a:rPr lang="en-US" sz="5400" dirty="0" smtClean="0">
                <a:solidFill>
                  <a:schemeClr val="bg1"/>
                </a:solidFill>
              </a:rPr>
              <a:t>students learning on their own </a:t>
            </a:r>
            <a:endParaRPr lang="en-US" sz="5400" dirty="0"/>
          </a:p>
        </p:txBody>
      </p:sp>
      <p:sp>
        <p:nvSpPr>
          <p:cNvPr id="8" name="Rectangle 7"/>
          <p:cNvSpPr/>
          <p:nvPr/>
        </p:nvSpPr>
        <p:spPr>
          <a:xfrm>
            <a:off x="4079846" y="3244334"/>
            <a:ext cx="984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 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9375" r="2344"/>
          <a:stretch>
            <a:fillRect/>
          </a:stretch>
        </p:blipFill>
        <p:spPr bwMode="auto">
          <a:xfrm>
            <a:off x="152400" y="1219201"/>
            <a:ext cx="535006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&quot;No&quot; Symbol 5"/>
          <p:cNvSpPr/>
          <p:nvPr/>
        </p:nvSpPr>
        <p:spPr>
          <a:xfrm>
            <a:off x="304800" y="1143000"/>
            <a:ext cx="4800600" cy="4191000"/>
          </a:xfrm>
          <a:prstGeom prst="noSmoking">
            <a:avLst>
              <a:gd name="adj" fmla="val 45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5 ingredients  for</a:t>
            </a:r>
            <a:endParaRPr lang="en-US" sz="5400" b="1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606658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09600" y="5334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 cooperative group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1) members who view their roles as part of the </a:t>
            </a:r>
            <a:r>
              <a:rPr lang="en-US" b="1" dirty="0" smtClean="0"/>
              <a:t>WHOLE</a:t>
            </a:r>
            <a:r>
              <a:rPr lang="en-US" dirty="0" smtClean="0"/>
              <a:t> team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7471" y="1600200"/>
            <a:ext cx="476905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rot="1133989">
            <a:off x="6600965" y="3408437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LEADER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8194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FF"/>
                </a:solidFill>
              </a:rPr>
              <a:t>TECH. MANGER</a:t>
            </a:r>
            <a:endParaRPr lang="en-US" sz="2400" b="1" dirty="0">
              <a:solidFill>
                <a:srgbClr val="00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629706">
            <a:off x="3581400" y="1721823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READER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133989">
            <a:off x="5968984" y="1866497"/>
            <a:ext cx="2201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FF"/>
                </a:solidFill>
              </a:rPr>
              <a:t>encourager</a:t>
            </a:r>
            <a:endParaRPr lang="en-US" sz="2800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150</Words>
  <Application>Microsoft Office PowerPoint</Application>
  <PresentationFormat>Presentación en pantalla (4:3)</PresentationFormat>
  <Paragraphs>41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Office Theme</vt:lpstr>
      <vt:lpstr>What is Cooperative Learning?</vt:lpstr>
      <vt:lpstr>Cooperative learning   IS a grouping strategy </vt:lpstr>
      <vt:lpstr>It is NOT individual focused </vt:lpstr>
      <vt:lpstr>Cooperative learning   IS people working together </vt:lpstr>
      <vt:lpstr>It is NOT</vt:lpstr>
      <vt:lpstr>Cooperative learning   IS students helping students              learn </vt:lpstr>
      <vt:lpstr>Diapositiva 7</vt:lpstr>
      <vt:lpstr>5 ingredients  for</vt:lpstr>
      <vt:lpstr>  1) members who view their roles as part of the WHOLE team</vt:lpstr>
      <vt:lpstr>Diapositiva 10</vt:lpstr>
      <vt:lpstr>3) Accountability  by </vt:lpstr>
      <vt:lpstr>4) Members with interpersonal &amp; leadership skills</vt:lpstr>
      <vt:lpstr>5) Members that reflect on  personal learning &amp; group function</vt:lpstr>
      <vt:lpstr>ADVANTAGES  of Cooperative Learning</vt:lpstr>
      <vt:lpstr>Learning Benefits</vt:lpstr>
      <vt:lpstr>It can be formal</vt:lpstr>
      <vt:lpstr>Groups can be used again later.</vt:lpstr>
      <vt:lpstr>Can use in all content areas</vt:lpstr>
      <vt:lpstr>LIMITATIONS of Cooperative Learning</vt:lpstr>
      <vt:lpstr>Size Limitations</vt:lpstr>
      <vt:lpstr>Potential overuse</vt:lpstr>
      <vt:lpstr>Applications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profesor</cp:lastModifiedBy>
  <cp:revision>139</cp:revision>
  <dcterms:created xsi:type="dcterms:W3CDTF">2010-09-21T18:09:13Z</dcterms:created>
  <dcterms:modified xsi:type="dcterms:W3CDTF">2016-01-26T11:53:33Z</dcterms:modified>
</cp:coreProperties>
</file>