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0" r:id="rId2"/>
    <p:sldId id="256" r:id="rId3"/>
    <p:sldId id="277" r:id="rId4"/>
    <p:sldId id="267" r:id="rId5"/>
    <p:sldId id="258" r:id="rId6"/>
    <p:sldId id="265" r:id="rId7"/>
    <p:sldId id="282" r:id="rId8"/>
    <p:sldId id="272" r:id="rId9"/>
    <p:sldId id="266" r:id="rId10"/>
    <p:sldId id="280" r:id="rId11"/>
    <p:sldId id="268" r:id="rId12"/>
    <p:sldId id="273" r:id="rId13"/>
    <p:sldId id="275" r:id="rId14"/>
    <p:sldId id="276" r:id="rId15"/>
    <p:sldId id="269" r:id="rId16"/>
    <p:sldId id="279" r:id="rId17"/>
    <p:sldId id="274" r:id="rId18"/>
    <p:sldId id="259" r:id="rId19"/>
    <p:sldId id="263" r:id="rId20"/>
    <p:sldId id="271" r:id="rId21"/>
    <p:sldId id="262" r:id="rId22"/>
    <p:sldId id="264" r:id="rId23"/>
    <p:sldId id="257" r:id="rId24"/>
    <p:sldId id="261" r:id="rId25"/>
    <p:sldId id="2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BE61A-2AD4-489A-85EB-1C0E97D4D69C}"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2F9F2C-2358-4554-A599-9205FAAF5C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2F9F2C-2358-4554-A599-9205FAAF5CC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2F9F2C-2358-4554-A599-9205FAAF5CC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2F9F2C-2358-4554-A599-9205FAAF5CC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r putea fi o imagine cu 2 persoane, persoane în picioare, monument şi în aer liber"/>
          <p:cNvPicPr>
            <a:picLocks noChangeAspect="1" noChangeArrowheads="1"/>
          </p:cNvPicPr>
          <p:nvPr/>
        </p:nvPicPr>
        <p:blipFill>
          <a:blip r:embed="rId2"/>
          <a:srcRect/>
          <a:stretch>
            <a:fillRect/>
          </a:stretch>
        </p:blipFill>
        <p:spPr bwMode="auto">
          <a:xfrm>
            <a:off x="5638800" y="228600"/>
            <a:ext cx="3349625" cy="6477000"/>
          </a:xfrm>
          <a:prstGeom prst="rect">
            <a:avLst/>
          </a:prstGeom>
          <a:noFill/>
        </p:spPr>
      </p:pic>
      <p:pic>
        <p:nvPicPr>
          <p:cNvPr id="5" name="Picture 2" descr="Ar putea fi o imagine cu 2 persoane, în aer liber şi text care spune „Erasmus KA1 Courses World Heritage Site by' UNESCO Alcalá de Henares Madrid SPAIN”"/>
          <p:cNvPicPr>
            <a:picLocks noChangeAspect="1" noChangeArrowheads="1"/>
          </p:cNvPicPr>
          <p:nvPr/>
        </p:nvPicPr>
        <p:blipFill>
          <a:blip r:embed="rId3"/>
          <a:srcRect/>
          <a:stretch>
            <a:fillRect/>
          </a:stretch>
        </p:blipFill>
        <p:spPr bwMode="auto">
          <a:xfrm>
            <a:off x="228600" y="152400"/>
            <a:ext cx="2895600" cy="6553200"/>
          </a:xfrm>
          <a:prstGeom prst="rect">
            <a:avLst/>
          </a:prstGeom>
          <a:noFill/>
        </p:spPr>
      </p:pic>
      <p:sp>
        <p:nvSpPr>
          <p:cNvPr id="6" name="Title 5"/>
          <p:cNvSpPr>
            <a:spLocks noGrp="1"/>
          </p:cNvSpPr>
          <p:nvPr>
            <p:ph type="title"/>
          </p:nvPr>
        </p:nvSpPr>
        <p:spPr>
          <a:xfrm>
            <a:off x="2667000" y="274638"/>
            <a:ext cx="3276600" cy="6430962"/>
          </a:xfrm>
        </p:spPr>
        <p:txBody>
          <a:bodyPr>
            <a:normAutofit fontScale="90000"/>
          </a:bodyPr>
          <a:lstStyle/>
          <a:p>
            <a:r>
              <a:rPr lang="en-US" sz="3600" b="1" dirty="0" smtClean="0">
                <a:solidFill>
                  <a:srgbClr val="FFFF00"/>
                </a:solidFill>
              </a:rPr>
              <a:t>ALCALA</a:t>
            </a:r>
            <a:br>
              <a:rPr lang="en-US" sz="3600" b="1" dirty="0" smtClean="0">
                <a:solidFill>
                  <a:srgbClr val="FFFF00"/>
                </a:solidFill>
              </a:rPr>
            </a:br>
            <a:r>
              <a:rPr lang="en-US" sz="3600" b="1" dirty="0" smtClean="0">
                <a:solidFill>
                  <a:srgbClr val="FFFF00"/>
                </a:solidFill>
              </a:rPr>
              <a:t> de </a:t>
            </a:r>
            <a:br>
              <a:rPr lang="en-US" sz="3600" b="1" dirty="0" smtClean="0">
                <a:solidFill>
                  <a:srgbClr val="FFFF00"/>
                </a:solidFill>
              </a:rPr>
            </a:br>
            <a:r>
              <a:rPr lang="en-US" sz="3600" b="1" dirty="0" smtClean="0">
                <a:solidFill>
                  <a:srgbClr val="FFFF00"/>
                </a:solidFill>
              </a:rPr>
              <a:t>HENARES</a:t>
            </a: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SPANIA </a:t>
            </a:r>
            <a:br>
              <a:rPr lang="en-US" sz="3200" b="1" dirty="0" smtClean="0">
                <a:solidFill>
                  <a:srgbClr val="FFFF00"/>
                </a:solidFill>
              </a:rPr>
            </a:br>
            <a:r>
              <a:rPr lang="en-US" sz="3200" b="1" dirty="0" smtClean="0">
                <a:solidFill>
                  <a:srgbClr val="FFFF00"/>
                </a:solidFill>
              </a:rPr>
              <a:t>2022</a:t>
            </a:r>
            <a:r>
              <a:rPr lang="ro-RO" sz="3200" b="1" dirty="0" smtClean="0">
                <a:solidFill>
                  <a:srgbClr val="FFFF00"/>
                </a:solidFill>
              </a:rPr>
              <a:t/>
            </a:r>
            <a:br>
              <a:rPr lang="ro-RO" sz="3200" b="1" dirty="0" smtClean="0">
                <a:solidFill>
                  <a:srgbClr val="FFFF00"/>
                </a:solidFill>
              </a:rPr>
            </a:br>
            <a:r>
              <a:rPr lang="ro-RO" sz="3200" b="1" dirty="0" smtClean="0">
                <a:solidFill>
                  <a:srgbClr val="FFFF00"/>
                </a:solidFill>
              </a:rPr>
              <a:t/>
            </a:r>
            <a:br>
              <a:rPr lang="ro-RO" sz="3200" b="1" dirty="0" smtClean="0">
                <a:solidFill>
                  <a:srgbClr val="FFFF00"/>
                </a:solidFill>
              </a:rPr>
            </a:br>
            <a:r>
              <a:rPr lang="ro-RO" sz="3200" b="1" dirty="0" smtClean="0">
                <a:solidFill>
                  <a:srgbClr val="FFFF00"/>
                </a:solidFill>
              </a:rPr>
              <a:t>Şcoala </a:t>
            </a:r>
            <a:br>
              <a:rPr lang="ro-RO" sz="3200" b="1" dirty="0" smtClean="0">
                <a:solidFill>
                  <a:srgbClr val="FFFF00"/>
                </a:solidFill>
              </a:rPr>
            </a:br>
            <a:r>
              <a:rPr lang="ro-RO" sz="3200" b="1" dirty="0" smtClean="0">
                <a:solidFill>
                  <a:srgbClr val="FFFF00"/>
                </a:solidFill>
              </a:rPr>
              <a:t>Gimna</a:t>
            </a:r>
            <a:r>
              <a:rPr lang="en-US" sz="3200" b="1" dirty="0" smtClean="0">
                <a:solidFill>
                  <a:srgbClr val="FFFF00"/>
                </a:solidFill>
              </a:rPr>
              <a:t>z</a:t>
            </a:r>
            <a:r>
              <a:rPr lang="ro-RO" sz="3200" b="1" dirty="0" smtClean="0">
                <a:solidFill>
                  <a:srgbClr val="FFFF00"/>
                </a:solidFill>
              </a:rPr>
              <a:t>ială</a:t>
            </a:r>
            <a:br>
              <a:rPr lang="ro-RO" sz="3200" b="1" dirty="0" smtClean="0">
                <a:solidFill>
                  <a:srgbClr val="FFFF00"/>
                </a:solidFill>
              </a:rPr>
            </a:br>
            <a:r>
              <a:rPr lang="ro-RO" sz="3200" b="1" dirty="0" smtClean="0">
                <a:solidFill>
                  <a:srgbClr val="FFFF00"/>
                </a:solidFill>
              </a:rPr>
              <a:t>Costişa</a:t>
            </a: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   </a:t>
            </a:r>
            <a:r>
              <a:rPr lang="en-US" sz="2200" b="1" dirty="0" smtClean="0">
                <a:solidFill>
                  <a:srgbClr val="FFFF00"/>
                </a:solidFill>
              </a:rPr>
              <a:t>07.05.2022-14.05.2022</a:t>
            </a:r>
            <a:br>
              <a:rPr lang="en-US" sz="2200" b="1" dirty="0" smtClean="0">
                <a:solidFill>
                  <a:srgbClr val="FFFF00"/>
                </a:solidFill>
              </a:rPr>
            </a:br>
            <a:endParaRPr lang="en-US" sz="2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MPUTER\Downloads\WhatsApp Image 2022-05-10 at 21.57.51.jpeg"/>
          <p:cNvPicPr>
            <a:picLocks noChangeAspect="1" noChangeArrowheads="1"/>
          </p:cNvPicPr>
          <p:nvPr/>
        </p:nvPicPr>
        <p:blipFill>
          <a:blip r:embed="rId2"/>
          <a:srcRect/>
          <a:stretch>
            <a:fillRect/>
          </a:stretch>
        </p:blipFill>
        <p:spPr bwMode="auto">
          <a:xfrm>
            <a:off x="3759200" y="2819400"/>
            <a:ext cx="5384800" cy="4038600"/>
          </a:xfrm>
          <a:prstGeom prst="rect">
            <a:avLst/>
          </a:prstGeom>
          <a:noFill/>
        </p:spPr>
      </p:pic>
      <p:pic>
        <p:nvPicPr>
          <p:cNvPr id="1026" name="Picture 2" descr="C:\Users\COMPUTER\Downloads\WhatsApp Image 2022-06-09 at 10.02.32.jpeg"/>
          <p:cNvPicPr>
            <a:picLocks noChangeAspect="1" noChangeArrowheads="1"/>
          </p:cNvPicPr>
          <p:nvPr/>
        </p:nvPicPr>
        <p:blipFill>
          <a:blip r:embed="rId3"/>
          <a:srcRect/>
          <a:stretch>
            <a:fillRect/>
          </a:stretch>
        </p:blipFill>
        <p:spPr bwMode="auto">
          <a:xfrm>
            <a:off x="-1" y="0"/>
            <a:ext cx="6110193"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438400"/>
          </a:xfrm>
        </p:spPr>
        <p:txBody>
          <a:bodyPr>
            <a:normAutofit fontScale="90000"/>
          </a:bodyPr>
          <a:lstStyle/>
          <a:p>
            <a:pPr algn="l"/>
            <a:r>
              <a:rPr lang="en-US" sz="3200" b="1" dirty="0" err="1" smtClean="0">
                <a:solidFill>
                  <a:srgbClr val="FFFF00"/>
                </a:solidFill>
              </a:rPr>
              <a:t>Ziua</a:t>
            </a:r>
            <a:r>
              <a:rPr lang="en-US" sz="3200" b="1" dirty="0" smtClean="0">
                <a:solidFill>
                  <a:srgbClr val="FFFF00"/>
                </a:solidFill>
              </a:rPr>
              <a:t> 5 – </a:t>
            </a:r>
            <a:r>
              <a:rPr lang="en-US" sz="3200" b="1" dirty="0" err="1" smtClean="0">
                <a:solidFill>
                  <a:srgbClr val="FFFF00"/>
                </a:solidFill>
              </a:rPr>
              <a:t>Miercuri</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t>
            </a:r>
            <a:r>
              <a:rPr lang="en-US" sz="3200" dirty="0" err="1" smtClean="0">
                <a:solidFill>
                  <a:srgbClr val="FFFF00"/>
                </a:solidFill>
              </a:rPr>
              <a:t>Vizita</a:t>
            </a:r>
            <a:r>
              <a:rPr lang="en-US" sz="3200" dirty="0" smtClean="0">
                <a:solidFill>
                  <a:srgbClr val="FFFF00"/>
                </a:solidFill>
              </a:rPr>
              <a:t> la </a:t>
            </a:r>
            <a:r>
              <a:rPr lang="en-US" sz="3200" dirty="0" err="1" smtClean="0">
                <a:solidFill>
                  <a:srgbClr val="FFFF00"/>
                </a:solidFill>
              </a:rPr>
              <a:t>Universitatea</a:t>
            </a:r>
            <a:r>
              <a:rPr lang="en-US" sz="3200" dirty="0" smtClean="0">
                <a:solidFill>
                  <a:srgbClr val="FFFF00"/>
                </a:solidFill>
              </a:rPr>
              <a:t> din Alcala </a:t>
            </a:r>
            <a:r>
              <a:rPr lang="en-US" sz="3200" dirty="0" err="1" smtClean="0">
                <a:solidFill>
                  <a:srgbClr val="FFFF00"/>
                </a:solidFill>
              </a:rPr>
              <a:t>impreuna</a:t>
            </a:r>
            <a:r>
              <a:rPr lang="en-US" sz="3200" dirty="0" smtClean="0">
                <a:solidFill>
                  <a:srgbClr val="FFFF00"/>
                </a:solidFill>
              </a:rPr>
              <a:t> cu Sonia, </a:t>
            </a:r>
            <a:r>
              <a:rPr lang="en-US" sz="3200" dirty="0" err="1" smtClean="0">
                <a:solidFill>
                  <a:srgbClr val="FFFF00"/>
                </a:solidFill>
              </a:rPr>
              <a:t>unul</a:t>
            </a:r>
            <a:r>
              <a:rPr lang="en-US" sz="3200" dirty="0" smtClean="0">
                <a:solidFill>
                  <a:srgbClr val="FFFF00"/>
                </a:solidFill>
              </a:rPr>
              <a:t> </a:t>
            </a:r>
            <a:r>
              <a:rPr lang="en-US" sz="3200" dirty="0" err="1" smtClean="0">
                <a:solidFill>
                  <a:srgbClr val="FFFF00"/>
                </a:solidFill>
              </a:rPr>
              <a:t>dintre</a:t>
            </a:r>
            <a:r>
              <a:rPr lang="en-US" sz="3200" dirty="0" smtClean="0">
                <a:solidFill>
                  <a:srgbClr val="FFFF00"/>
                </a:solidFill>
              </a:rPr>
              <a:t> </a:t>
            </a:r>
            <a:r>
              <a:rPr lang="en-US" sz="3200" dirty="0" err="1" smtClean="0">
                <a:solidFill>
                  <a:srgbClr val="FFFF00"/>
                </a:solidFill>
              </a:rPr>
              <a:t>formatori</a:t>
            </a:r>
            <a:r>
              <a:rPr lang="en-US" sz="3200" dirty="0" smtClean="0">
                <a:solidFill>
                  <a:srgbClr val="FFFF00"/>
                </a:solidFill>
              </a:rPr>
              <a:t>, </a:t>
            </a:r>
            <a:r>
              <a:rPr lang="en-US" sz="3200" dirty="0" err="1" smtClean="0">
                <a:solidFill>
                  <a:srgbClr val="FFFF00"/>
                </a:solidFill>
              </a:rPr>
              <a:t>exercitii</a:t>
            </a:r>
            <a:r>
              <a:rPr lang="en-US" sz="3200" dirty="0" smtClean="0">
                <a:solidFill>
                  <a:srgbClr val="FFFF00"/>
                </a:solidFill>
              </a:rPr>
              <a:t> </a:t>
            </a:r>
            <a:r>
              <a:rPr lang="en-US" sz="3200" dirty="0" err="1" smtClean="0">
                <a:solidFill>
                  <a:srgbClr val="FFFF00"/>
                </a:solidFill>
              </a:rPr>
              <a:t>joc</a:t>
            </a:r>
            <a:r>
              <a:rPr lang="en-US" sz="3200" dirty="0" smtClean="0">
                <a:solidFill>
                  <a:srgbClr val="FFFF00"/>
                </a:solidFill>
              </a:rPr>
              <a:t> de </a:t>
            </a:r>
            <a:r>
              <a:rPr lang="en-US" sz="3200" dirty="0" err="1" smtClean="0">
                <a:solidFill>
                  <a:srgbClr val="FFFF00"/>
                </a:solidFill>
              </a:rPr>
              <a:t>relaxare</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endParaRPr lang="en-US" sz="3200" dirty="0">
              <a:solidFill>
                <a:srgbClr val="FFFF00"/>
              </a:solidFill>
            </a:endParaRPr>
          </a:p>
        </p:txBody>
      </p:sp>
      <p:pic>
        <p:nvPicPr>
          <p:cNvPr id="2050" name="Picture 2" descr="C:\Users\COMPUTER\Downloads\WhatsApp Image 2022-06-07 at 21.22.33 (2).jpeg"/>
          <p:cNvPicPr>
            <a:picLocks noChangeAspect="1" noChangeArrowheads="1"/>
          </p:cNvPicPr>
          <p:nvPr/>
        </p:nvPicPr>
        <p:blipFill>
          <a:blip r:embed="rId2"/>
          <a:srcRect/>
          <a:stretch>
            <a:fillRect/>
          </a:stretch>
        </p:blipFill>
        <p:spPr bwMode="auto">
          <a:xfrm>
            <a:off x="0" y="1295400"/>
            <a:ext cx="7848600" cy="2951921"/>
          </a:xfrm>
          <a:prstGeom prst="rect">
            <a:avLst/>
          </a:prstGeom>
          <a:noFill/>
        </p:spPr>
      </p:pic>
      <p:pic>
        <p:nvPicPr>
          <p:cNvPr id="2051" name="Picture 3" descr="C:\Users\COMPUTER\Downloads\WhatsApp Image 2022-06-07 at 21.29.14.jpeg"/>
          <p:cNvPicPr>
            <a:picLocks noChangeAspect="1" noChangeArrowheads="1"/>
          </p:cNvPicPr>
          <p:nvPr/>
        </p:nvPicPr>
        <p:blipFill>
          <a:blip r:embed="rId3"/>
          <a:srcRect/>
          <a:stretch>
            <a:fillRect/>
          </a:stretch>
        </p:blipFill>
        <p:spPr bwMode="auto">
          <a:xfrm>
            <a:off x="2743200" y="4293989"/>
            <a:ext cx="6400800" cy="256401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Downloads\WhatsApp Image 2022-06-06 at 16.25.14.jpeg"/>
          <p:cNvPicPr>
            <a:picLocks noChangeAspect="1" noChangeArrowheads="1"/>
          </p:cNvPicPr>
          <p:nvPr/>
        </p:nvPicPr>
        <p:blipFill>
          <a:blip r:embed="rId2"/>
          <a:srcRect/>
          <a:stretch>
            <a:fillRect/>
          </a:stretch>
        </p:blipFill>
        <p:spPr bwMode="auto">
          <a:xfrm>
            <a:off x="4544122" y="152400"/>
            <a:ext cx="4371278" cy="3200400"/>
          </a:xfrm>
          <a:prstGeom prst="rect">
            <a:avLst/>
          </a:prstGeom>
          <a:noFill/>
        </p:spPr>
      </p:pic>
      <p:pic>
        <p:nvPicPr>
          <p:cNvPr id="3" name="Picture 2" descr="C:\Users\COMPUTER\Downloads\20220511_204243.jpg"/>
          <p:cNvPicPr>
            <a:picLocks noChangeAspect="1" noChangeArrowheads="1"/>
          </p:cNvPicPr>
          <p:nvPr/>
        </p:nvPicPr>
        <p:blipFill>
          <a:blip r:embed="rId3" cstate="print"/>
          <a:srcRect/>
          <a:stretch>
            <a:fillRect/>
          </a:stretch>
        </p:blipFill>
        <p:spPr bwMode="auto">
          <a:xfrm>
            <a:off x="228599" y="152400"/>
            <a:ext cx="4039603" cy="3200400"/>
          </a:xfrm>
          <a:prstGeom prst="rect">
            <a:avLst/>
          </a:prstGeom>
          <a:noFill/>
        </p:spPr>
      </p:pic>
      <p:pic>
        <p:nvPicPr>
          <p:cNvPr id="4" name="Picture 2" descr="C:\Users\COMPUTER\Downloads\WhatsApp Image 2022-05-13 at 11.02.31.jpeg"/>
          <p:cNvPicPr>
            <a:picLocks noChangeAspect="1" noChangeArrowheads="1"/>
          </p:cNvPicPr>
          <p:nvPr/>
        </p:nvPicPr>
        <p:blipFill>
          <a:blip r:embed="rId4"/>
          <a:srcRect/>
          <a:stretch>
            <a:fillRect/>
          </a:stretch>
        </p:blipFill>
        <p:spPr bwMode="auto">
          <a:xfrm>
            <a:off x="1295400" y="3581400"/>
            <a:ext cx="7086600" cy="3124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l"/>
            <a:r>
              <a:rPr lang="en-US" sz="3200" dirty="0" smtClean="0">
                <a:solidFill>
                  <a:srgbClr val="FFFF00"/>
                </a:solidFill>
              </a:rPr>
              <a:t>                   </a:t>
            </a:r>
            <a:r>
              <a:rPr lang="en-US" sz="3200" b="1" i="1" dirty="0" smtClean="0">
                <a:solidFill>
                  <a:srgbClr val="FFFF00"/>
                </a:solidFill>
              </a:rPr>
              <a:t>Positive steps to Wellbeing  (</a:t>
            </a:r>
            <a:r>
              <a:rPr lang="en-US" sz="3200" b="1" i="1" dirty="0" err="1" smtClean="0">
                <a:solidFill>
                  <a:srgbClr val="FFFF00"/>
                </a:solidFill>
              </a:rPr>
              <a:t>formator</a:t>
            </a:r>
            <a:r>
              <a:rPr lang="en-US" sz="3200" b="1" i="1" dirty="0" smtClean="0">
                <a:solidFill>
                  <a:srgbClr val="FFFF00"/>
                </a:solidFill>
              </a:rPr>
              <a:t>- Sonia)</a:t>
            </a:r>
            <a:br>
              <a:rPr lang="en-US" sz="3200" b="1" i="1" dirty="0" smtClean="0">
                <a:solidFill>
                  <a:srgbClr val="FFFF00"/>
                </a:solidFill>
              </a:rPr>
            </a:br>
            <a:r>
              <a:rPr lang="en-US" sz="3200" b="1" i="1" dirty="0" smtClean="0">
                <a:solidFill>
                  <a:srgbClr val="FFFF00"/>
                </a:solidFill>
              </a:rPr>
              <a:t>-</a:t>
            </a:r>
            <a:r>
              <a:rPr lang="en-US" sz="3200" b="1" i="1" dirty="0" err="1" smtClean="0">
                <a:solidFill>
                  <a:srgbClr val="FFFF00"/>
                </a:solidFill>
              </a:rPr>
              <a:t>starea</a:t>
            </a:r>
            <a:r>
              <a:rPr lang="en-US" sz="3200" b="1" i="1" dirty="0" smtClean="0">
                <a:solidFill>
                  <a:srgbClr val="FFFF00"/>
                </a:solidFill>
              </a:rPr>
              <a:t> de </a:t>
            </a:r>
            <a:r>
              <a:rPr lang="en-US" sz="3200" b="1" i="1" dirty="0" err="1" smtClean="0">
                <a:solidFill>
                  <a:srgbClr val="FFFF00"/>
                </a:solidFill>
              </a:rPr>
              <a:t>bine</a:t>
            </a:r>
            <a:r>
              <a:rPr lang="en-US" sz="3200" b="1" i="1" dirty="0" smtClean="0">
                <a:solidFill>
                  <a:srgbClr val="FFFF00"/>
                </a:solidFill>
              </a:rPr>
              <a:t> </a:t>
            </a:r>
            <a:r>
              <a:rPr lang="en-US" sz="3200" b="1" i="1" dirty="0" err="1" smtClean="0">
                <a:solidFill>
                  <a:srgbClr val="FFFF00"/>
                </a:solidFill>
              </a:rPr>
              <a:t>si</a:t>
            </a:r>
            <a:r>
              <a:rPr lang="en-US" sz="3200" b="1" i="1" dirty="0" smtClean="0">
                <a:solidFill>
                  <a:srgbClr val="FFFF00"/>
                </a:solidFill>
              </a:rPr>
              <a:t> s</a:t>
            </a:r>
            <a:r>
              <a:rPr lang="ro-RO" sz="3200" b="1" i="1" dirty="0" smtClean="0">
                <a:solidFill>
                  <a:srgbClr val="FFFF00"/>
                </a:solidFill>
              </a:rPr>
              <a:t>ă</a:t>
            </a:r>
            <a:r>
              <a:rPr lang="en-US" sz="3200" b="1" i="1" dirty="0" smtClean="0">
                <a:solidFill>
                  <a:srgbClr val="FFFF00"/>
                </a:solidFill>
              </a:rPr>
              <a:t>n</a:t>
            </a:r>
            <a:r>
              <a:rPr lang="ro-RO" sz="3200" b="1" i="1" dirty="0" smtClean="0">
                <a:solidFill>
                  <a:srgbClr val="FFFF00"/>
                </a:solidFill>
              </a:rPr>
              <a:t>ă</a:t>
            </a:r>
            <a:r>
              <a:rPr lang="en-US" sz="3200" b="1" i="1" dirty="0" err="1" smtClean="0">
                <a:solidFill>
                  <a:srgbClr val="FFFF00"/>
                </a:solidFill>
              </a:rPr>
              <a:t>ta</a:t>
            </a:r>
            <a:r>
              <a:rPr lang="ro-RO" sz="3200" b="1" i="1" dirty="0" smtClean="0">
                <a:solidFill>
                  <a:srgbClr val="FFFF00"/>
                </a:solidFill>
              </a:rPr>
              <a:t>te</a:t>
            </a:r>
            <a:r>
              <a:rPr lang="en-US" sz="3200" b="1" i="1" dirty="0" smtClean="0">
                <a:solidFill>
                  <a:srgbClr val="FFFF00"/>
                </a:solidFill>
              </a:rPr>
              <a:t>a </a:t>
            </a:r>
            <a:r>
              <a:rPr lang="ro-RO" sz="3200" b="1" i="1" dirty="0" smtClean="0">
                <a:solidFill>
                  <a:srgbClr val="FFFF00"/>
                </a:solidFill>
              </a:rPr>
              <a:t>mintală </a:t>
            </a:r>
            <a:r>
              <a:rPr lang="en-US" sz="3200" b="1" i="1" dirty="0" err="1" smtClean="0">
                <a:solidFill>
                  <a:srgbClr val="FFFF00"/>
                </a:solidFill>
              </a:rPr>
              <a:t>reprezint</a:t>
            </a:r>
            <a:r>
              <a:rPr lang="ro-RO" sz="3200" b="1" i="1" dirty="0" smtClean="0">
                <a:solidFill>
                  <a:srgbClr val="FFFF00"/>
                </a:solidFill>
              </a:rPr>
              <a:t>ă</a:t>
            </a:r>
            <a:r>
              <a:rPr lang="en-US" sz="3200" b="1" i="1" dirty="0" smtClean="0">
                <a:solidFill>
                  <a:srgbClr val="FFFF00"/>
                </a:solidFill>
              </a:rPr>
              <a:t> o </a:t>
            </a:r>
            <a:r>
              <a:rPr lang="en-US" sz="3200" b="1" i="1" dirty="0" err="1" smtClean="0">
                <a:solidFill>
                  <a:srgbClr val="FFFF00"/>
                </a:solidFill>
              </a:rPr>
              <a:t>prioritate</a:t>
            </a:r>
            <a:r>
              <a:rPr lang="en-US" sz="3200" b="1" i="1" dirty="0" smtClean="0">
                <a:solidFill>
                  <a:srgbClr val="FFFF00"/>
                </a:solidFill>
              </a:rPr>
              <a:t>  </a:t>
            </a:r>
            <a:r>
              <a:rPr lang="ro-RO" sz="3200" b="1" i="1" dirty="0" smtClean="0">
                <a:solidFill>
                  <a:srgbClr val="FFFF00"/>
                </a:solidFill>
              </a:rPr>
              <a:t/>
            </a:r>
            <a:br>
              <a:rPr lang="ro-RO" sz="3200" b="1" i="1" dirty="0" smtClean="0">
                <a:solidFill>
                  <a:srgbClr val="FFFF00"/>
                </a:solidFill>
              </a:rPr>
            </a:br>
            <a:r>
              <a:rPr lang="en-US" sz="3200" b="1" i="1" dirty="0" smtClean="0">
                <a:solidFill>
                  <a:srgbClr val="FFFF00"/>
                </a:solidFill>
              </a:rPr>
              <a:t>-</a:t>
            </a:r>
            <a:r>
              <a:rPr lang="en-US" sz="3200" b="1" i="1" dirty="0" err="1" smtClean="0">
                <a:solidFill>
                  <a:srgbClr val="FFFF00"/>
                </a:solidFill>
              </a:rPr>
              <a:t>exerci</a:t>
            </a:r>
            <a:r>
              <a:rPr lang="ro-RO" sz="3200" b="1" i="1" dirty="0" smtClean="0">
                <a:solidFill>
                  <a:srgbClr val="FFFF00"/>
                </a:solidFill>
              </a:rPr>
              <a:t>ţ</a:t>
            </a:r>
            <a:r>
              <a:rPr lang="en-US" sz="3200" b="1" i="1" dirty="0" smtClean="0">
                <a:solidFill>
                  <a:srgbClr val="FFFF00"/>
                </a:solidFill>
              </a:rPr>
              <a:t>ii de </a:t>
            </a:r>
            <a:r>
              <a:rPr lang="en-US" sz="3200" b="1" i="1" dirty="0" err="1" smtClean="0">
                <a:solidFill>
                  <a:srgbClr val="FFFF00"/>
                </a:solidFill>
              </a:rPr>
              <a:t>relaxare</a:t>
            </a:r>
            <a:endParaRPr lang="en-US" sz="3200" dirty="0">
              <a:solidFill>
                <a:srgbClr val="FFFF00"/>
              </a:solidFill>
            </a:endParaRPr>
          </a:p>
        </p:txBody>
      </p:sp>
      <p:pic>
        <p:nvPicPr>
          <p:cNvPr id="3" name="Picture 3" descr="C:\Users\COMPUTER\Downloads\WhatsApp Image 2022-05-12 at 17.40.44.jpeg"/>
          <p:cNvPicPr>
            <a:picLocks noChangeAspect="1" noChangeArrowheads="1"/>
          </p:cNvPicPr>
          <p:nvPr/>
        </p:nvPicPr>
        <p:blipFill>
          <a:blip r:embed="rId3"/>
          <a:srcRect/>
          <a:stretch>
            <a:fillRect/>
          </a:stretch>
        </p:blipFill>
        <p:spPr bwMode="auto">
          <a:xfrm>
            <a:off x="0" y="4114800"/>
            <a:ext cx="4800600" cy="2590800"/>
          </a:xfrm>
          <a:prstGeom prst="rect">
            <a:avLst/>
          </a:prstGeom>
          <a:noFill/>
        </p:spPr>
      </p:pic>
      <p:pic>
        <p:nvPicPr>
          <p:cNvPr id="4" name="Picture 2" descr="C:\Users\COMPUTER\Downloads\WhatsApp Image 2022-06-06 at 16.40.15.jpeg"/>
          <p:cNvPicPr>
            <a:picLocks noChangeAspect="1" noChangeArrowheads="1"/>
          </p:cNvPicPr>
          <p:nvPr/>
        </p:nvPicPr>
        <p:blipFill>
          <a:blip r:embed="rId4"/>
          <a:srcRect/>
          <a:stretch>
            <a:fillRect/>
          </a:stretch>
        </p:blipFill>
        <p:spPr bwMode="auto">
          <a:xfrm>
            <a:off x="0" y="1676400"/>
            <a:ext cx="4789070" cy="2209800"/>
          </a:xfrm>
          <a:prstGeom prst="rect">
            <a:avLst/>
          </a:prstGeom>
          <a:noFill/>
        </p:spPr>
      </p:pic>
      <p:sp>
        <p:nvSpPr>
          <p:cNvPr id="4098" name="AutoShape 2" descr="blob:https://web.whatsapp.com/6aea7b82-e632-47c0-9459-4d81717fd7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COMPUTER\Downloads\WhatsApp Image 2022-06-08 at 17.18.48 (1).jpeg"/>
          <p:cNvPicPr>
            <a:picLocks noChangeAspect="1" noChangeArrowheads="1"/>
          </p:cNvPicPr>
          <p:nvPr/>
        </p:nvPicPr>
        <p:blipFill>
          <a:blip r:embed="rId5"/>
          <a:srcRect/>
          <a:stretch>
            <a:fillRect/>
          </a:stretch>
        </p:blipFill>
        <p:spPr bwMode="auto">
          <a:xfrm>
            <a:off x="5257800" y="1524000"/>
            <a:ext cx="3643312" cy="5181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UTER\Downloads\WhatsApp Image 2022-06-08 at 17.18.47.jpeg"/>
          <p:cNvPicPr>
            <a:picLocks noChangeAspect="1" noChangeArrowheads="1"/>
          </p:cNvPicPr>
          <p:nvPr/>
        </p:nvPicPr>
        <p:blipFill>
          <a:blip r:embed="rId3"/>
          <a:srcRect/>
          <a:stretch>
            <a:fillRect/>
          </a:stretch>
        </p:blipFill>
        <p:spPr bwMode="auto">
          <a:xfrm>
            <a:off x="0" y="228600"/>
            <a:ext cx="4650420" cy="2971800"/>
          </a:xfrm>
          <a:prstGeom prst="rect">
            <a:avLst/>
          </a:prstGeom>
          <a:noFill/>
        </p:spPr>
      </p:pic>
      <p:pic>
        <p:nvPicPr>
          <p:cNvPr id="1027" name="Picture 3" descr="C:\Users\COMPUTER\Downloads\WhatsApp Image 2022-06-08 at 17.18.47 (1).jpeg"/>
          <p:cNvPicPr>
            <a:picLocks noChangeAspect="1" noChangeArrowheads="1"/>
          </p:cNvPicPr>
          <p:nvPr/>
        </p:nvPicPr>
        <p:blipFill>
          <a:blip r:embed="rId4" cstate="print"/>
          <a:srcRect/>
          <a:stretch>
            <a:fillRect/>
          </a:stretch>
        </p:blipFill>
        <p:spPr bwMode="auto">
          <a:xfrm>
            <a:off x="4800600" y="228600"/>
            <a:ext cx="4088845" cy="2971800"/>
          </a:xfrm>
          <a:prstGeom prst="rect">
            <a:avLst/>
          </a:prstGeom>
          <a:noFill/>
        </p:spPr>
      </p:pic>
      <p:pic>
        <p:nvPicPr>
          <p:cNvPr id="1028" name="Picture 4" descr="C:\Users\COMPUTER\Downloads\WhatsApp Image 2022-06-08 at 17.18.47 (2).jpeg"/>
          <p:cNvPicPr>
            <a:picLocks noChangeAspect="1" noChangeArrowheads="1"/>
          </p:cNvPicPr>
          <p:nvPr/>
        </p:nvPicPr>
        <p:blipFill>
          <a:blip r:embed="rId5" cstate="print"/>
          <a:srcRect/>
          <a:stretch>
            <a:fillRect/>
          </a:stretch>
        </p:blipFill>
        <p:spPr bwMode="auto">
          <a:xfrm>
            <a:off x="152400" y="3464421"/>
            <a:ext cx="4489696" cy="3241179"/>
          </a:xfrm>
          <a:prstGeom prst="rect">
            <a:avLst/>
          </a:prstGeom>
          <a:noFill/>
        </p:spPr>
      </p:pic>
      <p:pic>
        <p:nvPicPr>
          <p:cNvPr id="1029" name="Picture 5" descr="C:\Users\COMPUTER\Downloads\WhatsApp Image 2022-06-08 at 17.18.48.jpeg"/>
          <p:cNvPicPr>
            <a:picLocks noChangeAspect="1" noChangeArrowheads="1"/>
          </p:cNvPicPr>
          <p:nvPr/>
        </p:nvPicPr>
        <p:blipFill>
          <a:blip r:embed="rId6" cstate="print"/>
          <a:srcRect/>
          <a:stretch>
            <a:fillRect/>
          </a:stretch>
        </p:blipFill>
        <p:spPr bwMode="auto">
          <a:xfrm>
            <a:off x="4876800" y="3505201"/>
            <a:ext cx="4038600" cy="31766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867400"/>
          </a:xfrm>
        </p:spPr>
        <p:txBody>
          <a:bodyPr>
            <a:normAutofit fontScale="90000"/>
          </a:bodyPr>
          <a:lstStyle/>
          <a:p>
            <a:pPr algn="l"/>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b="1" dirty="0" err="1" smtClean="0">
                <a:solidFill>
                  <a:srgbClr val="FFFF00"/>
                </a:solidFill>
              </a:rPr>
              <a:t>Ziua</a:t>
            </a:r>
            <a:r>
              <a:rPr lang="en-US" sz="3200" b="1" dirty="0" smtClean="0">
                <a:solidFill>
                  <a:srgbClr val="FFFF00"/>
                </a:solidFill>
              </a:rPr>
              <a:t> 6 – </a:t>
            </a:r>
            <a:r>
              <a:rPr lang="en-US" sz="3200" b="1" dirty="0" err="1" smtClean="0">
                <a:solidFill>
                  <a:srgbClr val="FFFF00"/>
                </a:solidFill>
              </a:rPr>
              <a:t>Joi</a:t>
            </a:r>
            <a:r>
              <a:rPr lang="ro-RO" sz="3200" b="1" dirty="0" smtClean="0">
                <a:solidFill>
                  <a:srgbClr val="FFFF00"/>
                </a:solidFill>
              </a:rPr>
              <a:t> </a:t>
            </a:r>
            <a:r>
              <a:rPr lang="en-US" sz="3200" b="1" dirty="0" smtClean="0">
                <a:solidFill>
                  <a:srgbClr val="FFFF00"/>
                </a:solidFill>
              </a:rPr>
              <a:t>(</a:t>
            </a:r>
            <a:r>
              <a:rPr lang="en-US" sz="3200" b="1" dirty="0" err="1" smtClean="0">
                <a:solidFill>
                  <a:srgbClr val="FFFF00"/>
                </a:solidFill>
              </a:rPr>
              <a:t>formator</a:t>
            </a:r>
            <a:r>
              <a:rPr lang="en-US" sz="3200" b="1" dirty="0" smtClean="0">
                <a:solidFill>
                  <a:srgbClr val="FFFF00"/>
                </a:solidFill>
              </a:rPr>
              <a:t>: </a:t>
            </a:r>
            <a:r>
              <a:rPr lang="en-US" sz="3200" b="1" dirty="0" err="1" smtClean="0">
                <a:solidFill>
                  <a:srgbClr val="FFFF00"/>
                </a:solidFill>
              </a:rPr>
              <a:t>Hesus</a:t>
            </a:r>
            <a:r>
              <a:rPr lang="en-US" sz="3200" b="1" dirty="0" smtClean="0">
                <a:solidFill>
                  <a:srgbClr val="FFFF00"/>
                </a:solidFill>
              </a:rPr>
              <a:t>)</a:t>
            </a:r>
            <a:r>
              <a:rPr lang="en-US" sz="3100" b="1" dirty="0" smtClean="0">
                <a:solidFill>
                  <a:srgbClr val="FFFF00"/>
                </a:solidFill>
              </a:rPr>
              <a:t> </a:t>
            </a:r>
            <a:r>
              <a:rPr lang="en-US" sz="3100" dirty="0" smtClean="0">
                <a:solidFill>
                  <a:srgbClr val="FFFF00"/>
                </a:solidFill>
              </a:rPr>
              <a:t>	</a:t>
            </a:r>
            <a:br>
              <a:rPr lang="en-US" sz="3100" dirty="0" smtClean="0">
                <a:solidFill>
                  <a:srgbClr val="FFFF00"/>
                </a:solidFill>
              </a:rPr>
            </a:br>
            <a:r>
              <a:rPr lang="en-US" sz="3100" dirty="0" smtClean="0">
                <a:solidFill>
                  <a:srgbClr val="FFFF00"/>
                </a:solidFill>
              </a:rPr>
              <a:t/>
            </a:r>
            <a:br>
              <a:rPr lang="en-US" sz="3100" dirty="0" smtClean="0">
                <a:solidFill>
                  <a:srgbClr val="FFFF00"/>
                </a:solidFill>
              </a:rPr>
            </a:br>
            <a:r>
              <a:rPr lang="en-US" sz="3100" dirty="0" smtClean="0">
                <a:solidFill>
                  <a:srgbClr val="FFFF00"/>
                </a:solidFill>
              </a:rPr>
              <a:t>	</a:t>
            </a:r>
            <a:r>
              <a:rPr lang="en-US" sz="3100" b="1" dirty="0" smtClean="0">
                <a:solidFill>
                  <a:srgbClr val="FFFF00"/>
                </a:solidFill>
              </a:rPr>
              <a:t>I. 	</a:t>
            </a:r>
            <a:r>
              <a:rPr lang="en-US" sz="3200" b="1" i="1" dirty="0" err="1" smtClean="0">
                <a:solidFill>
                  <a:srgbClr val="FFFF00"/>
                </a:solidFill>
              </a:rPr>
              <a:t>Metode</a:t>
            </a:r>
            <a:r>
              <a:rPr lang="en-US" sz="3200" b="1" i="1" dirty="0" smtClean="0">
                <a:solidFill>
                  <a:srgbClr val="FFFF00"/>
                </a:solidFill>
              </a:rPr>
              <a:t> de a introduce </a:t>
            </a:r>
            <a:r>
              <a:rPr lang="en-US" sz="3200" b="1" i="1" dirty="0" err="1" smtClean="0">
                <a:solidFill>
                  <a:srgbClr val="FFFF00"/>
                </a:solidFill>
              </a:rPr>
              <a:t>tehnologia</a:t>
            </a:r>
            <a:r>
              <a:rPr lang="en-US" sz="3200" b="1" i="1" dirty="0" smtClean="0">
                <a:solidFill>
                  <a:srgbClr val="FFFF00"/>
                </a:solidFill>
              </a:rPr>
              <a:t> in </a:t>
            </a:r>
            <a:r>
              <a:rPr lang="en-US" sz="3200" b="1" i="1" dirty="0" err="1" smtClean="0">
                <a:solidFill>
                  <a:srgbClr val="FFFF00"/>
                </a:solidFill>
              </a:rPr>
              <a:t>sala</a:t>
            </a:r>
            <a:r>
              <a:rPr lang="en-US" sz="3200" b="1" i="1" dirty="0" smtClean="0">
                <a:solidFill>
                  <a:srgbClr val="FFFF00"/>
                </a:solidFill>
              </a:rPr>
              <a:t> de </a:t>
            </a:r>
            <a:r>
              <a:rPr lang="en-US" sz="3200" b="1" i="1" dirty="0" err="1" smtClean="0">
                <a:solidFill>
                  <a:srgbClr val="FFFF00"/>
                </a:solidFill>
              </a:rPr>
              <a:t>clasa</a:t>
            </a:r>
            <a:r>
              <a:rPr lang="en-US" sz="3200" b="1" i="1" dirty="0" smtClean="0">
                <a:solidFill>
                  <a:srgbClr val="FFFF00"/>
                </a:solidFill>
              </a:rPr>
              <a:t>: </a:t>
            </a:r>
            <a:r>
              <a:rPr lang="en-US" sz="3200" b="1" i="1" dirty="0" err="1" smtClean="0">
                <a:solidFill>
                  <a:srgbClr val="FFFF00"/>
                </a:solidFill>
              </a:rPr>
              <a:t>crearea</a:t>
            </a:r>
            <a:r>
              <a:rPr lang="en-US" sz="3200" b="1" i="1" dirty="0" smtClean="0">
                <a:solidFill>
                  <a:srgbClr val="FFFF00"/>
                </a:solidFill>
              </a:rPr>
              <a:t> de </a:t>
            </a:r>
            <a:r>
              <a:rPr lang="en-US" sz="3200" b="1" i="1" dirty="0" err="1" smtClean="0">
                <a:solidFill>
                  <a:srgbClr val="FFFF00"/>
                </a:solidFill>
              </a:rPr>
              <a:t>lectii</a:t>
            </a:r>
            <a:r>
              <a:rPr lang="en-US" sz="3200" b="1" i="1" dirty="0" smtClean="0">
                <a:solidFill>
                  <a:srgbClr val="FFFF00"/>
                </a:solidFill>
              </a:rPr>
              <a:t> </a:t>
            </a:r>
            <a:r>
              <a:rPr lang="en-US" sz="3200" b="1" i="1" dirty="0" err="1" smtClean="0">
                <a:solidFill>
                  <a:srgbClr val="FFFF00"/>
                </a:solidFill>
              </a:rPr>
              <a:t>si</a:t>
            </a:r>
            <a:r>
              <a:rPr lang="en-US" sz="3200" b="1" i="1" dirty="0" smtClean="0">
                <a:solidFill>
                  <a:srgbClr val="FFFF00"/>
                </a:solidFill>
              </a:rPr>
              <a:t> </a:t>
            </a:r>
            <a:r>
              <a:rPr lang="en-US" sz="3200" b="1" i="1" dirty="0" err="1" smtClean="0">
                <a:solidFill>
                  <a:srgbClr val="FFFF00"/>
                </a:solidFill>
              </a:rPr>
              <a:t>activitati</a:t>
            </a:r>
            <a:r>
              <a:rPr lang="en-US" sz="3200" b="1" i="1" dirty="0" smtClean="0">
                <a:solidFill>
                  <a:srgbClr val="FFFF00"/>
                </a:solidFill>
              </a:rPr>
              <a:t> </a:t>
            </a:r>
            <a:r>
              <a:rPr lang="en-US" sz="3200" b="1" i="1" dirty="0" err="1" smtClean="0">
                <a:solidFill>
                  <a:srgbClr val="FFFF00"/>
                </a:solidFill>
              </a:rPr>
              <a:t>pe</a:t>
            </a:r>
            <a:r>
              <a:rPr lang="en-US" sz="3200" b="1" i="1" dirty="0" smtClean="0">
                <a:solidFill>
                  <a:srgbClr val="FFFF00"/>
                </a:solidFill>
              </a:rPr>
              <a:t> </a:t>
            </a:r>
            <a:r>
              <a:rPr lang="en-US" sz="3200" b="1" i="1" dirty="0" err="1" smtClean="0">
                <a:solidFill>
                  <a:srgbClr val="FFFF00"/>
                </a:solidFill>
              </a:rPr>
              <a:t>baza</a:t>
            </a:r>
            <a:r>
              <a:rPr lang="en-US" sz="3200" b="1" i="1" dirty="0" smtClean="0">
                <a:solidFill>
                  <a:srgbClr val="FFFF00"/>
                </a:solidFill>
              </a:rPr>
              <a:t> </a:t>
            </a:r>
            <a:r>
              <a:rPr lang="en-US" sz="3200" b="1" i="1" dirty="0" err="1" smtClean="0">
                <a:solidFill>
                  <a:srgbClr val="FFFF00"/>
                </a:solidFill>
              </a:rPr>
              <a:t>platformelor</a:t>
            </a:r>
            <a:r>
              <a:rPr lang="en-US" sz="3200" b="1" i="1" dirty="0" smtClean="0">
                <a:solidFill>
                  <a:srgbClr val="FFFF00"/>
                </a:solidFill>
              </a:rPr>
              <a:t> </a:t>
            </a:r>
            <a:r>
              <a:rPr lang="en-US" sz="3200" b="1" i="1" dirty="0" err="1" smtClean="0">
                <a:solidFill>
                  <a:srgbClr val="FFFF00"/>
                </a:solidFill>
              </a:rPr>
              <a:t>si</a:t>
            </a:r>
            <a:r>
              <a:rPr lang="en-US" sz="3200" b="1" i="1" dirty="0" smtClean="0">
                <a:solidFill>
                  <a:srgbClr val="FFFF00"/>
                </a:solidFill>
              </a:rPr>
              <a:t> </a:t>
            </a:r>
            <a:r>
              <a:rPr lang="en-US" sz="3200" b="1" i="1" dirty="0" err="1" smtClean="0">
                <a:solidFill>
                  <a:srgbClr val="FFFF00"/>
                </a:solidFill>
              </a:rPr>
              <a:t>jocurilor</a:t>
            </a:r>
            <a:r>
              <a:rPr lang="en-US" sz="3200" b="1" i="1" dirty="0" smtClean="0">
                <a:solidFill>
                  <a:srgbClr val="FFFF00"/>
                </a:solidFill>
              </a:rPr>
              <a:t> online</a:t>
            </a:r>
            <a:r>
              <a:rPr lang="en-US" sz="3200" dirty="0" smtClean="0">
                <a:solidFill>
                  <a:srgbClr val="FFFF00"/>
                </a:solidFill>
              </a:rPr>
              <a:t>: de la </a:t>
            </a:r>
            <a:r>
              <a:rPr lang="en-US" sz="3200" dirty="0" err="1" smtClean="0">
                <a:solidFill>
                  <a:srgbClr val="FFFF00"/>
                </a:solidFill>
              </a:rPr>
              <a:t>fise</a:t>
            </a:r>
            <a:r>
              <a:rPr lang="en-US" sz="3200" dirty="0" smtClean="0">
                <a:solidFill>
                  <a:srgbClr val="FFFF00"/>
                </a:solidFill>
              </a:rPr>
              <a:t> de </a:t>
            </a:r>
            <a:r>
              <a:rPr lang="en-US" sz="3200" dirty="0" err="1" smtClean="0">
                <a:solidFill>
                  <a:srgbClr val="FFFF00"/>
                </a:solidFill>
              </a:rPr>
              <a:t>lucru</a:t>
            </a:r>
            <a:r>
              <a:rPr lang="en-US" sz="3200" dirty="0" smtClean="0">
                <a:solidFill>
                  <a:srgbClr val="FFFF00"/>
                </a:solidFill>
              </a:rPr>
              <a:t>, </a:t>
            </a:r>
            <a:r>
              <a:rPr lang="en-US" sz="3200" dirty="0" err="1" smtClean="0">
                <a:solidFill>
                  <a:srgbClr val="FFFF00"/>
                </a:solidFill>
              </a:rPr>
              <a:t>prezentari</a:t>
            </a:r>
            <a:r>
              <a:rPr lang="en-US" sz="3200" dirty="0" smtClean="0">
                <a:solidFill>
                  <a:srgbClr val="FFFF00"/>
                </a:solidFill>
              </a:rPr>
              <a:t> </a:t>
            </a:r>
            <a:r>
              <a:rPr lang="en-US" sz="3200" dirty="0" err="1" smtClean="0">
                <a:solidFill>
                  <a:srgbClr val="FFFF00"/>
                </a:solidFill>
              </a:rPr>
              <a:t>powerpoint</a:t>
            </a:r>
            <a:r>
              <a:rPr lang="en-US" sz="3200" dirty="0" smtClean="0">
                <a:solidFill>
                  <a:srgbClr val="FFFF00"/>
                </a:solidFill>
              </a:rPr>
              <a:t> </a:t>
            </a:r>
            <a:r>
              <a:rPr lang="en-US" sz="3200" dirty="0" err="1" smtClean="0">
                <a:solidFill>
                  <a:srgbClr val="FFFF00"/>
                </a:solidFill>
              </a:rPr>
              <a:t>si</a:t>
            </a:r>
            <a:r>
              <a:rPr lang="en-US" sz="3200" dirty="0" smtClean="0">
                <a:solidFill>
                  <a:srgbClr val="FFFF00"/>
                </a:solidFill>
              </a:rPr>
              <a:t> </a:t>
            </a:r>
            <a:r>
              <a:rPr lang="en-US" sz="3200" dirty="0" err="1" smtClean="0">
                <a:solidFill>
                  <a:srgbClr val="FFFF00"/>
                </a:solidFill>
              </a:rPr>
              <a:t>muzica</a:t>
            </a:r>
            <a:r>
              <a:rPr lang="en-US" sz="3200" dirty="0" smtClean="0">
                <a:solidFill>
                  <a:srgbClr val="FFFF00"/>
                </a:solidFill>
              </a:rPr>
              <a:t> la </a:t>
            </a:r>
            <a:r>
              <a:rPr lang="en-US" sz="3200" dirty="0" err="1" smtClean="0">
                <a:solidFill>
                  <a:srgbClr val="FFFF00"/>
                </a:solidFill>
              </a:rPr>
              <a:t>aplicatiile</a:t>
            </a:r>
            <a:r>
              <a:rPr lang="en-US" sz="3200" dirty="0" smtClean="0">
                <a:solidFill>
                  <a:srgbClr val="FFFF00"/>
                </a:solidFill>
              </a:rPr>
              <a:t> </a:t>
            </a:r>
            <a:r>
              <a:rPr lang="en-US" sz="3200" dirty="0" err="1" smtClean="0">
                <a:solidFill>
                  <a:srgbClr val="FFFF00"/>
                </a:solidFill>
              </a:rPr>
              <a:t>educationale</a:t>
            </a:r>
            <a:r>
              <a:rPr lang="en-US" sz="3200" dirty="0" smtClean="0">
                <a:solidFill>
                  <a:srgbClr val="FFFF00"/>
                </a:solidFill>
              </a:rPr>
              <a:t>: </a:t>
            </a:r>
            <a:br>
              <a:rPr lang="en-US" sz="3200" dirty="0" smtClean="0">
                <a:solidFill>
                  <a:srgbClr val="FFFF00"/>
                </a:solidFill>
              </a:rPr>
            </a:br>
            <a:r>
              <a:rPr lang="en-US" sz="3200" dirty="0" smtClean="0">
                <a:solidFill>
                  <a:srgbClr val="FFFF00"/>
                </a:solidFill>
              </a:rPr>
              <a:t> </a:t>
            </a:r>
            <a:r>
              <a:rPr lang="en-US" sz="3200" b="1" i="1" dirty="0" smtClean="0">
                <a:solidFill>
                  <a:srgbClr val="FFFF00"/>
                </a:solidFill>
              </a:rPr>
              <a:t>* </a:t>
            </a:r>
            <a:r>
              <a:rPr lang="en-US" sz="3200" b="1" i="1" dirty="0" err="1" smtClean="0">
                <a:solidFill>
                  <a:srgbClr val="FFFF00"/>
                </a:solidFill>
              </a:rPr>
              <a:t>ClassDojo</a:t>
            </a:r>
            <a:r>
              <a:rPr lang="en-US" sz="3200" b="1" i="1" dirty="0" smtClean="0">
                <a:solidFill>
                  <a:srgbClr val="FFFF00"/>
                </a:solidFill>
              </a:rPr>
              <a:t> </a:t>
            </a:r>
            <a:r>
              <a:rPr lang="en-US" sz="3200" dirty="0" smtClean="0">
                <a:solidFill>
                  <a:srgbClr val="FFFF00"/>
                </a:solidFill>
              </a:rPr>
              <a:t>(pt a </a:t>
            </a:r>
            <a:r>
              <a:rPr lang="en-US" sz="3200" dirty="0" err="1" smtClean="0">
                <a:solidFill>
                  <a:srgbClr val="FFFF00"/>
                </a:solidFill>
              </a:rPr>
              <a:t>transmite</a:t>
            </a:r>
            <a:r>
              <a:rPr lang="en-US" sz="3200" dirty="0" smtClean="0">
                <a:solidFill>
                  <a:srgbClr val="FFFF00"/>
                </a:solidFill>
              </a:rPr>
              <a:t> </a:t>
            </a:r>
            <a:r>
              <a:rPr lang="en-US" sz="3200" dirty="0" err="1" smtClean="0">
                <a:solidFill>
                  <a:srgbClr val="FFFF00"/>
                </a:solidFill>
              </a:rPr>
              <a:t>comunitatii</a:t>
            </a:r>
            <a:r>
              <a:rPr lang="en-US" sz="3200" dirty="0" smtClean="0">
                <a:solidFill>
                  <a:srgbClr val="FFFF00"/>
                </a:solidFill>
              </a:rPr>
              <a:t>, </a:t>
            </a:r>
            <a:r>
              <a:rPr lang="en-US" sz="3200" dirty="0" err="1" smtClean="0">
                <a:solidFill>
                  <a:srgbClr val="FFFF00"/>
                </a:solidFill>
              </a:rPr>
              <a:t>parintilor</a:t>
            </a:r>
            <a:r>
              <a:rPr lang="en-US" sz="3200" dirty="0" smtClean="0">
                <a:solidFill>
                  <a:srgbClr val="FFFF00"/>
                </a:solidFill>
              </a:rPr>
              <a:t> </a:t>
            </a:r>
            <a:r>
              <a:rPr lang="en-US" sz="3200" dirty="0" err="1" smtClean="0">
                <a:solidFill>
                  <a:srgbClr val="FFFF00"/>
                </a:solidFill>
              </a:rPr>
              <a:t>evenimente</a:t>
            </a:r>
            <a:r>
              <a:rPr lang="en-US" sz="3200" dirty="0" smtClean="0">
                <a:solidFill>
                  <a:srgbClr val="FFFF00"/>
                </a:solidFill>
              </a:rPr>
              <a:t> </a:t>
            </a:r>
            <a:r>
              <a:rPr lang="en-US" sz="3200" dirty="0" err="1" smtClean="0">
                <a:solidFill>
                  <a:srgbClr val="FFFF00"/>
                </a:solidFill>
              </a:rPr>
              <a:t>importante</a:t>
            </a:r>
            <a:r>
              <a:rPr lang="en-US" sz="3200" dirty="0" smtClean="0">
                <a:solidFill>
                  <a:srgbClr val="FFFF00"/>
                </a:solidFill>
              </a:rPr>
              <a:t> din </a:t>
            </a:r>
            <a:r>
              <a:rPr lang="en-US" sz="3200" dirty="0" err="1" smtClean="0">
                <a:solidFill>
                  <a:srgbClr val="FFFF00"/>
                </a:solidFill>
              </a:rPr>
              <a:t>cadrul</a:t>
            </a:r>
            <a:r>
              <a:rPr lang="en-US" sz="3200" dirty="0" smtClean="0">
                <a:solidFill>
                  <a:srgbClr val="FFFF00"/>
                </a:solidFill>
              </a:rPr>
              <a:t> </a:t>
            </a:r>
            <a:r>
              <a:rPr lang="en-US" sz="3200" dirty="0" err="1" smtClean="0">
                <a:solidFill>
                  <a:srgbClr val="FFFF00"/>
                </a:solidFill>
              </a:rPr>
              <a:t>scolii</a:t>
            </a:r>
            <a:r>
              <a:rPr lang="en-US" sz="3200" dirty="0" smtClean="0">
                <a:solidFill>
                  <a:srgbClr val="FFFF00"/>
                </a:solidFill>
              </a:rPr>
              <a:t> </a:t>
            </a:r>
            <a:r>
              <a:rPr lang="en-US" sz="3200" dirty="0" err="1" smtClean="0">
                <a:solidFill>
                  <a:srgbClr val="FFFF00"/>
                </a:solidFill>
              </a:rPr>
              <a:t>sau</a:t>
            </a:r>
            <a:r>
              <a:rPr lang="en-US" sz="3200" dirty="0" smtClean="0">
                <a:solidFill>
                  <a:srgbClr val="FFFF00"/>
                </a:solidFill>
              </a:rPr>
              <a:t> </a:t>
            </a:r>
            <a:r>
              <a:rPr lang="en-US" sz="3200" dirty="0" err="1" smtClean="0">
                <a:solidFill>
                  <a:srgbClr val="FFFF00"/>
                </a:solidFill>
              </a:rPr>
              <a:t>anumite</a:t>
            </a:r>
            <a:r>
              <a:rPr lang="en-US" sz="3200" dirty="0" smtClean="0">
                <a:solidFill>
                  <a:srgbClr val="FFFF00"/>
                </a:solidFill>
              </a:rPr>
              <a:t> </a:t>
            </a:r>
            <a:r>
              <a:rPr lang="en-US" sz="3200" dirty="0" err="1" smtClean="0">
                <a:solidFill>
                  <a:srgbClr val="FFFF00"/>
                </a:solidFill>
              </a:rPr>
              <a:t>secvente</a:t>
            </a:r>
            <a:r>
              <a:rPr lang="en-US" sz="3200" dirty="0" smtClean="0">
                <a:solidFill>
                  <a:srgbClr val="FFFF00"/>
                </a:solidFill>
              </a:rPr>
              <a:t> din </a:t>
            </a:r>
            <a:r>
              <a:rPr lang="en-US" sz="3200" dirty="0" err="1" smtClean="0">
                <a:solidFill>
                  <a:srgbClr val="FFFF00"/>
                </a:solidFill>
              </a:rPr>
              <a:t>timpul</a:t>
            </a:r>
            <a:r>
              <a:rPr lang="en-US" sz="3200" dirty="0" smtClean="0">
                <a:solidFill>
                  <a:srgbClr val="FFFF00"/>
                </a:solidFill>
              </a:rPr>
              <a:t> </a:t>
            </a:r>
            <a:r>
              <a:rPr lang="en-US" sz="3200" dirty="0" err="1" smtClean="0">
                <a:solidFill>
                  <a:srgbClr val="FFFF00"/>
                </a:solidFill>
              </a:rPr>
              <a:t>elevilor</a:t>
            </a:r>
            <a:r>
              <a:rPr lang="en-US" sz="3200" dirty="0" smtClean="0">
                <a:solidFill>
                  <a:srgbClr val="FFFF00"/>
                </a:solidFill>
              </a:rPr>
              <a:t> la </a:t>
            </a:r>
            <a:r>
              <a:rPr lang="en-US" sz="3200" dirty="0" err="1" smtClean="0">
                <a:solidFill>
                  <a:srgbClr val="FFFF00"/>
                </a:solidFill>
              </a:rPr>
              <a:t>scoala</a:t>
            </a:r>
            <a:r>
              <a:rPr lang="en-US" sz="3200" dirty="0" smtClean="0">
                <a:solidFill>
                  <a:srgbClr val="FFFF00"/>
                </a:solidFill>
              </a:rPr>
              <a:t>)</a:t>
            </a:r>
            <a:br>
              <a:rPr lang="en-US" sz="3200" dirty="0" smtClean="0">
                <a:solidFill>
                  <a:srgbClr val="FFFF00"/>
                </a:solidFill>
              </a:rPr>
            </a:br>
            <a:r>
              <a:rPr lang="en-US" sz="3200" dirty="0" smtClean="0">
                <a:solidFill>
                  <a:srgbClr val="FFFF00"/>
                </a:solidFill>
              </a:rPr>
              <a:t> </a:t>
            </a:r>
            <a:r>
              <a:rPr lang="en-US" sz="3200" b="1" i="1" dirty="0" smtClean="0">
                <a:solidFill>
                  <a:srgbClr val="FFFF00"/>
                </a:solidFill>
              </a:rPr>
              <a:t>* </a:t>
            </a:r>
            <a:r>
              <a:rPr lang="en-US" sz="3200" b="1" i="1" dirty="0" err="1" smtClean="0">
                <a:solidFill>
                  <a:srgbClr val="FFFF00"/>
                </a:solidFill>
              </a:rPr>
              <a:t>ClassCraft</a:t>
            </a:r>
            <a:r>
              <a:rPr lang="en-US" sz="3200" b="1" i="1" dirty="0" smtClean="0">
                <a:solidFill>
                  <a:srgbClr val="FFFF00"/>
                </a:solidFill>
              </a:rPr>
              <a:t> </a:t>
            </a:r>
            <a:r>
              <a:rPr lang="en-US" sz="3200" dirty="0" smtClean="0">
                <a:solidFill>
                  <a:srgbClr val="FFFF00"/>
                </a:solidFill>
              </a:rPr>
              <a:t>(</a:t>
            </a:r>
            <a:r>
              <a:rPr lang="en-US" sz="3200" dirty="0" err="1" smtClean="0">
                <a:solidFill>
                  <a:srgbClr val="FFFF00"/>
                </a:solidFill>
              </a:rPr>
              <a:t>crearea</a:t>
            </a:r>
            <a:r>
              <a:rPr lang="en-US" sz="3200" dirty="0" smtClean="0">
                <a:solidFill>
                  <a:srgbClr val="FFFF00"/>
                </a:solidFill>
              </a:rPr>
              <a:t> de </a:t>
            </a:r>
            <a:r>
              <a:rPr lang="en-US" sz="3200" dirty="0" err="1" smtClean="0">
                <a:solidFill>
                  <a:srgbClr val="FFFF00"/>
                </a:solidFill>
              </a:rPr>
              <a:t>catre</a:t>
            </a:r>
            <a:r>
              <a:rPr lang="en-US" sz="3200" dirty="0" smtClean="0">
                <a:solidFill>
                  <a:srgbClr val="FFFF00"/>
                </a:solidFill>
              </a:rPr>
              <a:t> </a:t>
            </a:r>
            <a:r>
              <a:rPr lang="en-US" sz="3200" dirty="0" err="1" smtClean="0">
                <a:solidFill>
                  <a:srgbClr val="FFFF00"/>
                </a:solidFill>
              </a:rPr>
              <a:t>profesor</a:t>
            </a:r>
            <a:r>
              <a:rPr lang="en-US" sz="3200" dirty="0" smtClean="0">
                <a:solidFill>
                  <a:srgbClr val="FFFF00"/>
                </a:solidFill>
              </a:rPr>
              <a:t> a </a:t>
            </a:r>
            <a:r>
              <a:rPr lang="en-US" sz="3200" dirty="0" err="1" smtClean="0">
                <a:solidFill>
                  <a:srgbClr val="FFFF00"/>
                </a:solidFill>
              </a:rPr>
              <a:t>unui</a:t>
            </a:r>
            <a:r>
              <a:rPr lang="en-US" sz="3200" dirty="0" smtClean="0">
                <a:solidFill>
                  <a:srgbClr val="FFFF00"/>
                </a:solidFill>
              </a:rPr>
              <a:t> </a:t>
            </a:r>
            <a:r>
              <a:rPr lang="en-US" sz="3200" dirty="0" err="1" smtClean="0">
                <a:solidFill>
                  <a:srgbClr val="FFFF00"/>
                </a:solidFill>
              </a:rPr>
              <a:t>joc</a:t>
            </a:r>
            <a:r>
              <a:rPr lang="en-US" sz="3200" dirty="0" smtClean="0">
                <a:solidFill>
                  <a:srgbClr val="FFFF00"/>
                </a:solidFill>
              </a:rPr>
              <a:t> online </a:t>
            </a:r>
            <a:r>
              <a:rPr lang="en-US" sz="3200" dirty="0" err="1" smtClean="0">
                <a:solidFill>
                  <a:srgbClr val="FFFF00"/>
                </a:solidFill>
              </a:rPr>
              <a:t>bazat</a:t>
            </a:r>
            <a:r>
              <a:rPr lang="en-US" sz="3200" dirty="0" smtClean="0">
                <a:solidFill>
                  <a:srgbClr val="FFFF00"/>
                </a:solidFill>
              </a:rPr>
              <a:t> </a:t>
            </a:r>
            <a:r>
              <a:rPr lang="en-US" sz="3200" dirty="0" err="1" smtClean="0">
                <a:solidFill>
                  <a:srgbClr val="FFFF00"/>
                </a:solidFill>
              </a:rPr>
              <a:t>pe</a:t>
            </a:r>
            <a:r>
              <a:rPr lang="en-US" sz="3200" dirty="0" smtClean="0">
                <a:solidFill>
                  <a:srgbClr val="FFFF00"/>
                </a:solidFill>
              </a:rPr>
              <a:t> o </a:t>
            </a:r>
            <a:r>
              <a:rPr lang="en-US" sz="3200" dirty="0" err="1" smtClean="0">
                <a:solidFill>
                  <a:srgbClr val="FFFF00"/>
                </a:solidFill>
              </a:rPr>
              <a:t>lectie</a:t>
            </a:r>
            <a:r>
              <a:rPr lang="en-US" sz="3200" dirty="0" smtClean="0">
                <a:solidFill>
                  <a:srgbClr val="FFFF00"/>
                </a:solidFill>
              </a:rPr>
              <a:t>, cu </a:t>
            </a:r>
            <a:r>
              <a:rPr lang="en-US" sz="3200" dirty="0" err="1" smtClean="0">
                <a:solidFill>
                  <a:srgbClr val="FFFF00"/>
                </a:solidFill>
              </a:rPr>
              <a:t>personaje</a:t>
            </a:r>
            <a:r>
              <a:rPr lang="en-US" sz="3200" dirty="0" smtClean="0">
                <a:solidFill>
                  <a:srgbClr val="FFFF00"/>
                </a:solidFill>
              </a:rPr>
              <a:t> tip avatar)  </a:t>
            </a:r>
            <a:br>
              <a:rPr lang="en-US" sz="3200" dirty="0" smtClean="0">
                <a:solidFill>
                  <a:srgbClr val="FFFF00"/>
                </a:solidFill>
              </a:rPr>
            </a:br>
            <a:r>
              <a:rPr lang="en-US" sz="3200" dirty="0" smtClean="0">
                <a:solidFill>
                  <a:srgbClr val="FFFF00"/>
                </a:solidFill>
              </a:rPr>
              <a:t> </a:t>
            </a:r>
            <a:r>
              <a:rPr lang="en-US" sz="3200" b="1" i="1" dirty="0" smtClean="0">
                <a:solidFill>
                  <a:srgbClr val="FFFF00"/>
                </a:solidFill>
              </a:rPr>
              <a:t>* edpuzzle.com </a:t>
            </a:r>
            <a:r>
              <a:rPr lang="en-US" sz="3200" dirty="0" smtClean="0">
                <a:solidFill>
                  <a:srgbClr val="FFFF00"/>
                </a:solidFill>
              </a:rPr>
              <a:t>(pt </a:t>
            </a:r>
            <a:r>
              <a:rPr lang="en-US" sz="3200" dirty="0" err="1" smtClean="0">
                <a:solidFill>
                  <a:srgbClr val="FFFF00"/>
                </a:solidFill>
              </a:rPr>
              <a:t>folosirea</a:t>
            </a:r>
            <a:r>
              <a:rPr lang="en-US" sz="3200" dirty="0" smtClean="0">
                <a:solidFill>
                  <a:srgbClr val="FFFF00"/>
                </a:solidFill>
              </a:rPr>
              <a:t> de </a:t>
            </a:r>
            <a:r>
              <a:rPr lang="en-US" sz="3200" dirty="0" err="1" smtClean="0">
                <a:solidFill>
                  <a:srgbClr val="FFFF00"/>
                </a:solidFill>
              </a:rPr>
              <a:t>videouri</a:t>
            </a:r>
            <a:r>
              <a:rPr lang="en-US" sz="3200" dirty="0" smtClean="0">
                <a:solidFill>
                  <a:srgbClr val="FFFF00"/>
                </a:solidFill>
              </a:rPr>
              <a:t> in </a:t>
            </a:r>
            <a:r>
              <a:rPr lang="en-US" sz="3200" dirty="0" err="1" smtClean="0">
                <a:solidFill>
                  <a:srgbClr val="FFFF00"/>
                </a:solidFill>
              </a:rPr>
              <a:t>clasa</a:t>
            </a:r>
            <a:r>
              <a:rPr lang="en-US" sz="3200" dirty="0" smtClean="0">
                <a:solidFill>
                  <a:srgbClr val="FFFF00"/>
                </a:solidFill>
              </a:rPr>
              <a:t> – </a:t>
            </a:r>
            <a:r>
              <a:rPr lang="en-US" sz="3200" dirty="0" err="1" smtClean="0">
                <a:solidFill>
                  <a:srgbClr val="FFFF00"/>
                </a:solidFill>
              </a:rPr>
              <a:t>pe</a:t>
            </a:r>
            <a:r>
              <a:rPr lang="en-US" sz="3200" dirty="0" smtClean="0">
                <a:solidFill>
                  <a:srgbClr val="FFFF00"/>
                </a:solidFill>
              </a:rPr>
              <a:t> </a:t>
            </a:r>
            <a:r>
              <a:rPr lang="en-US" sz="3200" dirty="0" err="1" smtClean="0">
                <a:solidFill>
                  <a:srgbClr val="FFFF00"/>
                </a:solidFill>
              </a:rPr>
              <a:t>parcursul</a:t>
            </a:r>
            <a:r>
              <a:rPr lang="en-US" sz="3200" dirty="0" smtClean="0">
                <a:solidFill>
                  <a:srgbClr val="FFFF00"/>
                </a:solidFill>
              </a:rPr>
              <a:t> </a:t>
            </a:r>
            <a:r>
              <a:rPr lang="en-US" sz="3200" dirty="0" err="1" smtClean="0">
                <a:solidFill>
                  <a:srgbClr val="FFFF00"/>
                </a:solidFill>
              </a:rPr>
              <a:t>unei</a:t>
            </a:r>
            <a:r>
              <a:rPr lang="en-US" sz="3200" dirty="0" smtClean="0">
                <a:solidFill>
                  <a:srgbClr val="FFFF00"/>
                </a:solidFill>
              </a:rPr>
              <a:t> </a:t>
            </a:r>
            <a:r>
              <a:rPr lang="en-US" sz="3200" dirty="0" err="1" smtClean="0">
                <a:solidFill>
                  <a:srgbClr val="FFFF00"/>
                </a:solidFill>
              </a:rPr>
              <a:t>secvente</a:t>
            </a:r>
            <a:r>
              <a:rPr lang="en-US" sz="3200" dirty="0" smtClean="0">
                <a:solidFill>
                  <a:srgbClr val="FFFF00"/>
                </a:solidFill>
              </a:rPr>
              <a:t> video </a:t>
            </a:r>
            <a:r>
              <a:rPr lang="en-US" sz="3200" dirty="0" err="1" smtClean="0">
                <a:solidFill>
                  <a:srgbClr val="FFFF00"/>
                </a:solidFill>
              </a:rPr>
              <a:t>aleasa</a:t>
            </a:r>
            <a:r>
              <a:rPr lang="en-US" sz="3200" dirty="0" smtClean="0">
                <a:solidFill>
                  <a:srgbClr val="FFFF00"/>
                </a:solidFill>
              </a:rPr>
              <a:t> de </a:t>
            </a:r>
            <a:r>
              <a:rPr lang="en-US" sz="3200" dirty="0" err="1" smtClean="0">
                <a:solidFill>
                  <a:srgbClr val="FFFF00"/>
                </a:solidFill>
              </a:rPr>
              <a:t>profesor</a:t>
            </a:r>
            <a:r>
              <a:rPr lang="en-US" sz="3200" dirty="0" smtClean="0">
                <a:solidFill>
                  <a:srgbClr val="FFFF00"/>
                </a:solidFill>
              </a:rPr>
              <a:t>, pot </a:t>
            </a:r>
            <a:r>
              <a:rPr lang="en-US" sz="3200" dirty="0" err="1" smtClean="0">
                <a:solidFill>
                  <a:srgbClr val="FFFF00"/>
                </a:solidFill>
              </a:rPr>
              <a:t>fi</a:t>
            </a:r>
            <a:r>
              <a:rPr lang="en-US" sz="3200" dirty="0" smtClean="0">
                <a:solidFill>
                  <a:srgbClr val="FFFF00"/>
                </a:solidFill>
              </a:rPr>
              <a:t> </a:t>
            </a:r>
            <a:r>
              <a:rPr lang="en-US" sz="3200" dirty="0" err="1" smtClean="0">
                <a:solidFill>
                  <a:srgbClr val="FFFF00"/>
                </a:solidFill>
              </a:rPr>
              <a:t>inserate</a:t>
            </a:r>
            <a:r>
              <a:rPr lang="en-US" sz="3200" dirty="0" smtClean="0">
                <a:solidFill>
                  <a:srgbClr val="FFFF00"/>
                </a:solidFill>
              </a:rPr>
              <a:t> </a:t>
            </a:r>
            <a:r>
              <a:rPr lang="en-US" sz="3200" dirty="0" err="1" smtClean="0">
                <a:solidFill>
                  <a:srgbClr val="FFFF00"/>
                </a:solidFill>
              </a:rPr>
              <a:t>intrebari</a:t>
            </a:r>
            <a:r>
              <a:rPr lang="en-US" sz="3200" dirty="0" smtClean="0">
                <a:solidFill>
                  <a:srgbClr val="FFFF00"/>
                </a:solidFill>
              </a:rPr>
              <a:t> </a:t>
            </a:r>
            <a:r>
              <a:rPr lang="en-US" sz="3200" dirty="0" err="1" smtClean="0">
                <a:solidFill>
                  <a:srgbClr val="FFFF00"/>
                </a:solidFill>
              </a:rPr>
              <a:t>si</a:t>
            </a:r>
            <a:r>
              <a:rPr lang="en-US" sz="3200" dirty="0" smtClean="0">
                <a:solidFill>
                  <a:srgbClr val="FFFF00"/>
                </a:solidFill>
              </a:rPr>
              <a:t> </a:t>
            </a:r>
            <a:r>
              <a:rPr lang="en-US" sz="3200" dirty="0" err="1" smtClean="0">
                <a:solidFill>
                  <a:srgbClr val="FFFF00"/>
                </a:solidFill>
              </a:rPr>
              <a:t>sarcini</a:t>
            </a:r>
            <a:r>
              <a:rPr lang="en-US" sz="3200" dirty="0" smtClean="0">
                <a:solidFill>
                  <a:srgbClr val="FFFF00"/>
                </a:solidFill>
              </a:rPr>
              <a:t> de </a:t>
            </a:r>
            <a:r>
              <a:rPr lang="en-US" sz="3200" dirty="0" err="1" smtClean="0">
                <a:solidFill>
                  <a:srgbClr val="FFFF00"/>
                </a:solidFill>
              </a:rPr>
              <a:t>lucru</a:t>
            </a:r>
            <a:r>
              <a:rPr lang="en-US" sz="3200" dirty="0" smtClean="0">
                <a:solidFill>
                  <a:srgbClr val="FFFF00"/>
                </a:solidFill>
              </a:rPr>
              <a:t>)</a:t>
            </a:r>
            <a:br>
              <a:rPr lang="en-US" sz="3200" dirty="0" smtClean="0">
                <a:solidFill>
                  <a:srgbClr val="FFFF00"/>
                </a:solidFill>
              </a:rPr>
            </a:br>
            <a:r>
              <a:rPr lang="en-US" sz="3100" dirty="0" smtClean="0">
                <a:solidFill>
                  <a:srgbClr val="FFFF00"/>
                </a:solidFill>
              </a:rPr>
              <a:t/>
            </a:r>
            <a:br>
              <a:rPr lang="en-US" sz="31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r>
              <a:rPr lang="en-US" dirty="0" err="1" smtClean="0">
                <a:solidFill>
                  <a:srgbClr val="FFFF00"/>
                </a:solidFill>
              </a:rPr>
              <a:t>Pentru</a:t>
            </a:r>
            <a:r>
              <a:rPr lang="en-US" dirty="0" smtClean="0">
                <a:solidFill>
                  <a:srgbClr val="FFFF00"/>
                </a:solidFill>
              </a:rPr>
              <a:t> </a:t>
            </a:r>
            <a:r>
              <a:rPr lang="en-US" dirty="0" err="1" smtClean="0">
                <a:solidFill>
                  <a:srgbClr val="FFFF00"/>
                </a:solidFill>
              </a:rPr>
              <a:t>profesori</a:t>
            </a:r>
            <a:r>
              <a:rPr lang="en-US" dirty="0" smtClean="0">
                <a:solidFill>
                  <a:srgbClr val="FFFF00"/>
                </a:solidFill>
              </a:rPr>
              <a:t>: </a:t>
            </a:r>
            <a:br>
              <a:rPr lang="en-US" dirty="0" smtClean="0">
                <a:solidFill>
                  <a:srgbClr val="FFFF00"/>
                </a:solidFill>
              </a:rPr>
            </a:br>
            <a:r>
              <a:rPr lang="en-US" b="1" i="1" dirty="0" smtClean="0">
                <a:solidFill>
                  <a:srgbClr val="FFFF00"/>
                </a:solidFill>
              </a:rPr>
              <a:t>	* QWIQR</a:t>
            </a:r>
            <a:r>
              <a:rPr lang="en-US" dirty="0" smtClean="0">
                <a:solidFill>
                  <a:srgbClr val="FFFF00"/>
                </a:solidFill>
              </a:rPr>
              <a:t> – cum </a:t>
            </a:r>
            <a:r>
              <a:rPr lang="en-US" dirty="0" err="1" smtClean="0">
                <a:solidFill>
                  <a:srgbClr val="FFFF00"/>
                </a:solidFill>
              </a:rPr>
              <a:t>sa</a:t>
            </a:r>
            <a:r>
              <a:rPr lang="en-US" dirty="0" smtClean="0">
                <a:solidFill>
                  <a:srgbClr val="FFFF00"/>
                </a:solidFill>
              </a:rPr>
              <a:t> </a:t>
            </a:r>
            <a:r>
              <a:rPr lang="en-US" dirty="0" err="1" smtClean="0">
                <a:solidFill>
                  <a:srgbClr val="FFFF00"/>
                </a:solidFill>
              </a:rPr>
              <a:t>dai</a:t>
            </a:r>
            <a:r>
              <a:rPr lang="en-US" dirty="0" smtClean="0">
                <a:solidFill>
                  <a:srgbClr val="FFFF00"/>
                </a:solidFill>
              </a:rPr>
              <a:t> feedback </a:t>
            </a:r>
            <a:r>
              <a:rPr lang="en-US" dirty="0" err="1" smtClean="0">
                <a:solidFill>
                  <a:srgbClr val="FFFF00"/>
                </a:solidFill>
              </a:rPr>
              <a:t>folosind</a:t>
            </a:r>
            <a:r>
              <a:rPr lang="en-US" dirty="0" smtClean="0">
                <a:solidFill>
                  <a:srgbClr val="FFFF00"/>
                </a:solidFill>
              </a:rPr>
              <a:t> </a:t>
            </a:r>
            <a:r>
              <a:rPr lang="en-US" dirty="0" err="1" smtClean="0">
                <a:solidFill>
                  <a:srgbClr val="FFFF00"/>
                </a:solidFill>
              </a:rPr>
              <a:t>coduri</a:t>
            </a:r>
            <a:r>
              <a:rPr lang="en-US" dirty="0" smtClean="0">
                <a:solidFill>
                  <a:srgbClr val="FFFF00"/>
                </a:solidFill>
              </a:rPr>
              <a:t> QR</a:t>
            </a:r>
            <a:r>
              <a:rPr lang="ro-RO" dirty="0" smtClean="0">
                <a:solidFill>
                  <a:srgbClr val="FFFF00"/>
                </a:solidFill>
              </a:rPr>
              <a:t/>
            </a:r>
            <a:br>
              <a:rPr lang="ro-RO"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 </a:t>
            </a:r>
            <a:r>
              <a:rPr lang="en-US" b="1" i="1" dirty="0" smtClean="0">
                <a:solidFill>
                  <a:srgbClr val="FFFF00"/>
                </a:solidFill>
              </a:rPr>
              <a:t>RUBISTAR</a:t>
            </a:r>
            <a:r>
              <a:rPr lang="en-US" dirty="0" smtClean="0">
                <a:solidFill>
                  <a:srgbClr val="FFFF00"/>
                </a:solidFill>
              </a:rPr>
              <a:t> – </a:t>
            </a:r>
            <a:r>
              <a:rPr lang="en-US" dirty="0" err="1" smtClean="0">
                <a:solidFill>
                  <a:srgbClr val="FFFF00"/>
                </a:solidFill>
              </a:rPr>
              <a:t>crearea</a:t>
            </a:r>
            <a:r>
              <a:rPr lang="en-US" dirty="0" smtClean="0">
                <a:solidFill>
                  <a:srgbClr val="FFFF00"/>
                </a:solidFill>
              </a:rPr>
              <a:t> automata de </a:t>
            </a:r>
            <a:r>
              <a:rPr lang="en-US" dirty="0" err="1" smtClean="0">
                <a:solidFill>
                  <a:srgbClr val="FFFF00"/>
                </a:solidFill>
              </a:rPr>
              <a:t>bareme</a:t>
            </a:r>
            <a:r>
              <a:rPr lang="en-US" dirty="0" smtClean="0">
                <a:solidFill>
                  <a:srgbClr val="FFFF00"/>
                </a:solidFill>
              </a:rPr>
              <a:t> </a:t>
            </a:r>
            <a:r>
              <a:rPr lang="en-US" dirty="0" err="1" smtClean="0">
                <a:solidFill>
                  <a:srgbClr val="FFFF00"/>
                </a:solidFill>
              </a:rPr>
              <a:t>si</a:t>
            </a:r>
            <a:r>
              <a:rPr lang="en-US" dirty="0" smtClean="0">
                <a:solidFill>
                  <a:srgbClr val="FFFF00"/>
                </a:solidFill>
              </a:rPr>
              <a:t> </a:t>
            </a:r>
            <a:r>
              <a:rPr lang="en-US" dirty="0" err="1" smtClean="0">
                <a:solidFill>
                  <a:srgbClr val="FFFF00"/>
                </a:solidFill>
              </a:rPr>
              <a:t>matrici</a:t>
            </a:r>
            <a:r>
              <a:rPr lang="en-US" dirty="0" smtClean="0">
                <a:solidFill>
                  <a:srgbClr val="FFFF00"/>
                </a:solidFill>
              </a:rPr>
              <a:t> </a:t>
            </a:r>
            <a:r>
              <a:rPr lang="en-US" dirty="0" err="1" smtClean="0">
                <a:solidFill>
                  <a:srgbClr val="FFFF00"/>
                </a:solidFill>
              </a:rPr>
              <a:t>pentru</a:t>
            </a:r>
            <a:r>
              <a:rPr lang="en-US" dirty="0" smtClean="0">
                <a:solidFill>
                  <a:srgbClr val="FFFF00"/>
                </a:solidFill>
              </a:rPr>
              <a:t> </a:t>
            </a:r>
            <a:r>
              <a:rPr lang="ro-RO" dirty="0" smtClean="0">
                <a:solidFill>
                  <a:srgbClr val="FFFF00"/>
                </a:solidFill>
              </a:rPr>
              <a:t>reali</a:t>
            </a:r>
            <a:r>
              <a:rPr lang="en-US" dirty="0" smtClean="0">
                <a:solidFill>
                  <a:srgbClr val="FFFF00"/>
                </a:solidFill>
              </a:rPr>
              <a:t>z</a:t>
            </a:r>
            <a:r>
              <a:rPr lang="ro-RO" dirty="0" smtClean="0">
                <a:solidFill>
                  <a:srgbClr val="FFFF00"/>
                </a:solidFill>
              </a:rPr>
              <a:t>area de </a:t>
            </a:r>
            <a:r>
              <a:rPr lang="en-US" dirty="0" err="1" smtClean="0">
                <a:solidFill>
                  <a:srgbClr val="FFFF00"/>
                </a:solidFill>
              </a:rPr>
              <a:t>proiecte</a:t>
            </a:r>
            <a:r>
              <a:rPr lang="en-US" dirty="0" smtClean="0">
                <a:solidFill>
                  <a:srgbClr val="FFFF00"/>
                </a:solidFill>
              </a:rPr>
              <a:t>, </a:t>
            </a:r>
            <a:r>
              <a:rPr lang="en-US" dirty="0" err="1" smtClean="0">
                <a:solidFill>
                  <a:srgbClr val="FFFF00"/>
                </a:solidFill>
              </a:rPr>
              <a:t>teste</a:t>
            </a:r>
            <a:r>
              <a:rPr lang="en-US" dirty="0" smtClean="0">
                <a:solidFill>
                  <a:srgbClr val="FFFF00"/>
                </a:solidFill>
              </a:rPr>
              <a:t>,</a:t>
            </a:r>
            <a:r>
              <a:rPr lang="ro-RO" dirty="0" smtClean="0">
                <a:solidFill>
                  <a:srgbClr val="FFFF00"/>
                </a:solidFill>
              </a:rPr>
              <a:t> de</a:t>
            </a:r>
            <a:r>
              <a:rPr lang="en-US" dirty="0" smtClean="0">
                <a:solidFill>
                  <a:srgbClr val="FFFF00"/>
                </a:solidFill>
              </a:rPr>
              <a:t>z</a:t>
            </a:r>
            <a:r>
              <a:rPr lang="ro-RO" dirty="0" smtClean="0">
                <a:solidFill>
                  <a:srgbClr val="FFFF00"/>
                </a:solidFill>
              </a:rPr>
              <a:t>voltarea diferitelor</a:t>
            </a:r>
            <a:r>
              <a:rPr lang="en-US" dirty="0" smtClean="0">
                <a:solidFill>
                  <a:srgbClr val="FFFF00"/>
                </a:solidFill>
              </a:rPr>
              <a:t> </a:t>
            </a:r>
            <a:r>
              <a:rPr lang="en-US" dirty="0" err="1" smtClean="0">
                <a:solidFill>
                  <a:srgbClr val="FFFF00"/>
                </a:solidFill>
              </a:rPr>
              <a:t>competente</a:t>
            </a:r>
            <a:r>
              <a:rPr lang="en-US" dirty="0" smtClean="0">
                <a:solidFill>
                  <a:srgbClr val="FFFF00"/>
                </a:solidFill>
              </a:rPr>
              <a:t> </a:t>
            </a:r>
            <a:r>
              <a:rPr lang="ro-RO" dirty="0" smtClean="0">
                <a:solidFill>
                  <a:srgbClr val="FFFF00"/>
                </a:solidFill>
              </a:rPr>
              <a:t>la elevi</a:t>
            </a:r>
            <a:r>
              <a:rPr lang="en-US" dirty="0" smtClean="0">
                <a:solidFill>
                  <a:srgbClr val="FFFF00"/>
                </a:solidFill>
              </a:rPr>
              <a:t/>
            </a:r>
            <a:br>
              <a:rPr lang="en-US" dirty="0" smtClean="0">
                <a:solidFill>
                  <a:srgbClr val="FFFF00"/>
                </a:solidFill>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077200" cy="5897562"/>
          </a:xfrm>
        </p:spPr>
        <p:txBody>
          <a:bodyPr>
            <a:normAutofit/>
          </a:bodyPr>
          <a:lstStyle/>
          <a:p>
            <a:pPr algn="l"/>
            <a:r>
              <a:rPr lang="en-US" dirty="0" smtClean="0">
                <a:solidFill>
                  <a:srgbClr val="FFFF00"/>
                </a:solidFill>
              </a:rPr>
              <a:t>	</a:t>
            </a:r>
            <a:endParaRPr lang="en-US" dirty="0">
              <a:solidFill>
                <a:srgbClr val="FFFF00"/>
              </a:solidFill>
            </a:endParaRPr>
          </a:p>
        </p:txBody>
      </p:sp>
      <p:pic>
        <p:nvPicPr>
          <p:cNvPr id="3074" name="Picture 2" descr="C:\Users\COMPUTER\Downloads\WhatsApp Image 2022-05-12 at 20.01.22.jpeg"/>
          <p:cNvPicPr>
            <a:picLocks noChangeAspect="1" noChangeArrowheads="1"/>
          </p:cNvPicPr>
          <p:nvPr/>
        </p:nvPicPr>
        <p:blipFill>
          <a:blip r:embed="rId2"/>
          <a:srcRect/>
          <a:stretch>
            <a:fillRect/>
          </a:stretch>
        </p:blipFill>
        <p:spPr bwMode="auto">
          <a:xfrm>
            <a:off x="3733800" y="1524000"/>
            <a:ext cx="5181600" cy="3429000"/>
          </a:xfrm>
          <a:prstGeom prst="rect">
            <a:avLst/>
          </a:prstGeom>
          <a:noFill/>
        </p:spPr>
      </p:pic>
      <p:sp>
        <p:nvSpPr>
          <p:cNvPr id="5" name="Rectangle 4"/>
          <p:cNvSpPr/>
          <p:nvPr/>
        </p:nvSpPr>
        <p:spPr>
          <a:xfrm>
            <a:off x="152400" y="152400"/>
            <a:ext cx="3581400" cy="5293757"/>
          </a:xfrm>
          <a:prstGeom prst="rect">
            <a:avLst/>
          </a:prstGeom>
        </p:spPr>
        <p:txBody>
          <a:bodyPr wrap="square">
            <a:spAutoFit/>
          </a:bodyPr>
          <a:lstStyle/>
          <a:p>
            <a:endParaRPr lang="en-US" dirty="0" smtClean="0">
              <a:solidFill>
                <a:srgbClr val="FFFF00"/>
              </a:solidFill>
            </a:endParaRPr>
          </a:p>
          <a:p>
            <a:r>
              <a:rPr lang="en-US" sz="3200" b="1" dirty="0" smtClean="0">
                <a:solidFill>
                  <a:srgbClr val="FFFF00"/>
                </a:solidFill>
              </a:rPr>
              <a:t>II. 	EVALUAREA</a:t>
            </a:r>
          </a:p>
          <a:p>
            <a:r>
              <a:rPr lang="ro-RO" sz="3200" dirty="0" smtClean="0">
                <a:solidFill>
                  <a:srgbClr val="FFFF00"/>
                </a:solidFill>
              </a:rPr>
              <a:t>- </a:t>
            </a:r>
            <a:r>
              <a:rPr lang="en-US" sz="3200" dirty="0" err="1" smtClean="0">
                <a:solidFill>
                  <a:srgbClr val="FFFF00"/>
                </a:solidFill>
              </a:rPr>
              <a:t>prezentarea</a:t>
            </a:r>
            <a:r>
              <a:rPr lang="en-US" sz="3200" dirty="0" smtClean="0">
                <a:solidFill>
                  <a:srgbClr val="FFFF00"/>
                </a:solidFill>
              </a:rPr>
              <a:t> </a:t>
            </a:r>
            <a:r>
              <a:rPr lang="en-US" sz="3200" dirty="0" err="1" smtClean="0">
                <a:solidFill>
                  <a:srgbClr val="FFFF00"/>
                </a:solidFill>
              </a:rPr>
              <a:t>fiec</a:t>
            </a:r>
            <a:r>
              <a:rPr lang="ro-RO" sz="3200" dirty="0" smtClean="0">
                <a:solidFill>
                  <a:srgbClr val="FFFF00"/>
                </a:solidFill>
              </a:rPr>
              <a:t>ă</a:t>
            </a:r>
            <a:r>
              <a:rPr lang="en-US" sz="3200" dirty="0" err="1" smtClean="0">
                <a:solidFill>
                  <a:srgbClr val="FFFF00"/>
                </a:solidFill>
              </a:rPr>
              <a:t>rei</a:t>
            </a:r>
            <a:r>
              <a:rPr lang="en-US" sz="3200" dirty="0" smtClean="0">
                <a:solidFill>
                  <a:srgbClr val="FFFF00"/>
                </a:solidFill>
              </a:rPr>
              <a:t> </a:t>
            </a:r>
            <a:r>
              <a:rPr lang="ro-RO" sz="3200" dirty="0" smtClean="0">
                <a:solidFill>
                  <a:srgbClr val="FFFF00"/>
                </a:solidFill>
              </a:rPr>
              <a:t>ş</a:t>
            </a:r>
            <a:r>
              <a:rPr lang="en-US" sz="3200" dirty="0" smtClean="0">
                <a:solidFill>
                  <a:srgbClr val="FFFF00"/>
                </a:solidFill>
              </a:rPr>
              <a:t>coli </a:t>
            </a:r>
            <a:r>
              <a:rPr lang="en-US" sz="3200" dirty="0" err="1" smtClean="0">
                <a:solidFill>
                  <a:srgbClr val="FFFF00"/>
                </a:solidFill>
              </a:rPr>
              <a:t>participante</a:t>
            </a:r>
            <a:r>
              <a:rPr lang="en-US" sz="3200" dirty="0" smtClean="0">
                <a:solidFill>
                  <a:srgbClr val="FFFF00"/>
                </a:solidFill>
              </a:rPr>
              <a:t> la </a:t>
            </a:r>
            <a:r>
              <a:rPr lang="en-US" sz="3200" dirty="0" err="1" smtClean="0">
                <a:solidFill>
                  <a:srgbClr val="FFFF00"/>
                </a:solidFill>
              </a:rPr>
              <a:t>mobilitate</a:t>
            </a:r>
            <a:r>
              <a:rPr lang="en-US" sz="3200" dirty="0" smtClean="0">
                <a:solidFill>
                  <a:srgbClr val="FFFF00"/>
                </a:solidFill>
              </a:rPr>
              <a:t>, </a:t>
            </a:r>
            <a:r>
              <a:rPr lang="en-US" sz="3200" dirty="0" err="1" smtClean="0">
                <a:solidFill>
                  <a:srgbClr val="FFFF00"/>
                </a:solidFill>
              </a:rPr>
              <a:t>proiecte</a:t>
            </a:r>
            <a:r>
              <a:rPr lang="en-US" sz="3200" dirty="0" smtClean="0">
                <a:solidFill>
                  <a:srgbClr val="FFFF00"/>
                </a:solidFill>
              </a:rPr>
              <a:t> </a:t>
            </a:r>
            <a:r>
              <a:rPr lang="en-US" sz="3200" dirty="0" err="1" smtClean="0">
                <a:solidFill>
                  <a:srgbClr val="FFFF00"/>
                </a:solidFill>
              </a:rPr>
              <a:t>realizate</a:t>
            </a:r>
            <a:r>
              <a:rPr lang="en-US" sz="3200" dirty="0" smtClean="0">
                <a:solidFill>
                  <a:srgbClr val="FFFF00"/>
                </a:solidFill>
              </a:rPr>
              <a:t>, </a:t>
            </a:r>
            <a:r>
              <a:rPr lang="en-US" sz="3200" dirty="0" err="1" smtClean="0">
                <a:solidFill>
                  <a:srgbClr val="FFFF00"/>
                </a:solidFill>
              </a:rPr>
              <a:t>lucruri</a:t>
            </a:r>
            <a:r>
              <a:rPr lang="en-US" sz="3200" dirty="0" smtClean="0">
                <a:solidFill>
                  <a:srgbClr val="FFFF00"/>
                </a:solidFill>
              </a:rPr>
              <a:t> </a:t>
            </a:r>
            <a:r>
              <a:rPr lang="ro-RO" sz="3200" dirty="0" smtClean="0">
                <a:solidFill>
                  <a:srgbClr val="FFFF00"/>
                </a:solidFill>
              </a:rPr>
              <a:t>î</a:t>
            </a:r>
            <a:r>
              <a:rPr lang="en-US" sz="3200" dirty="0" err="1" smtClean="0">
                <a:solidFill>
                  <a:srgbClr val="FFFF00"/>
                </a:solidFill>
              </a:rPr>
              <a:t>nv</a:t>
            </a:r>
            <a:r>
              <a:rPr lang="ro-RO" sz="3200" dirty="0" smtClean="0">
                <a:solidFill>
                  <a:srgbClr val="FFFF00"/>
                </a:solidFill>
              </a:rPr>
              <a:t>ăţ</a:t>
            </a:r>
            <a:r>
              <a:rPr lang="en-US" sz="3200" dirty="0" smtClean="0">
                <a:solidFill>
                  <a:srgbClr val="FFFF00"/>
                </a:solidFill>
              </a:rPr>
              <a:t>ate la curs </a:t>
            </a:r>
            <a:r>
              <a:rPr lang="en-US" sz="3200" dirty="0" err="1" smtClean="0">
                <a:solidFill>
                  <a:srgbClr val="FFFF00"/>
                </a:solidFill>
              </a:rPr>
              <a:t>si</a:t>
            </a:r>
            <a:r>
              <a:rPr lang="en-US" sz="3200" dirty="0" smtClean="0">
                <a:solidFill>
                  <a:srgbClr val="FFFF00"/>
                </a:solidFill>
              </a:rPr>
              <a:t> implement</a:t>
            </a:r>
            <a:r>
              <a:rPr lang="ro-RO" sz="3200" dirty="0" smtClean="0">
                <a:solidFill>
                  <a:srgbClr val="FFFF00"/>
                </a:solidFill>
              </a:rPr>
              <a:t>ă</a:t>
            </a:r>
            <a:r>
              <a:rPr lang="en-US" sz="3200" dirty="0" err="1" smtClean="0">
                <a:solidFill>
                  <a:srgbClr val="FFFF00"/>
                </a:solidFill>
              </a:rPr>
              <a:t>ri</a:t>
            </a:r>
            <a:r>
              <a:rPr lang="en-US" sz="3200" dirty="0" smtClean="0">
                <a:solidFill>
                  <a:srgbClr val="FFFF00"/>
                </a:solidFill>
              </a:rPr>
              <a:t>  </a:t>
            </a:r>
            <a:r>
              <a:rPr lang="en-US" sz="3200" dirty="0" err="1" smtClean="0">
                <a:solidFill>
                  <a:srgbClr val="FFFF00"/>
                </a:solidFill>
              </a:rPr>
              <a:t>pe</a:t>
            </a:r>
            <a:r>
              <a:rPr lang="en-US" sz="3200" dirty="0" smtClean="0">
                <a:solidFill>
                  <a:srgbClr val="FFFF00"/>
                </a:solidFill>
              </a:rPr>
              <a:t> care le </a:t>
            </a:r>
            <a:r>
              <a:rPr lang="en-US" sz="3200" dirty="0" err="1" smtClean="0">
                <a:solidFill>
                  <a:srgbClr val="FFFF00"/>
                </a:solidFill>
              </a:rPr>
              <a:t>vom</a:t>
            </a:r>
            <a:r>
              <a:rPr lang="en-US" sz="3200" dirty="0" smtClean="0">
                <a:solidFill>
                  <a:srgbClr val="FFFF00"/>
                </a:solidFill>
              </a:rPr>
              <a:t> </a:t>
            </a:r>
            <a:r>
              <a:rPr lang="en-US" sz="3200" dirty="0" err="1" smtClean="0">
                <a:solidFill>
                  <a:srgbClr val="FFFF00"/>
                </a:solidFill>
              </a:rPr>
              <a:t>realiza</a:t>
            </a:r>
            <a:r>
              <a:rPr lang="en-US" sz="3200" dirty="0" smtClean="0">
                <a:solidFill>
                  <a:srgbClr val="FFFF00"/>
                </a:solidFill>
              </a:rPr>
              <a:t> dup</a:t>
            </a:r>
            <a:r>
              <a:rPr lang="ro-RO" sz="3200" dirty="0" smtClean="0">
                <a:solidFill>
                  <a:srgbClr val="FFFF00"/>
                </a:solidFill>
              </a:rPr>
              <a:t>ă</a:t>
            </a:r>
            <a:r>
              <a:rPr lang="en-US" sz="3200" dirty="0" smtClean="0">
                <a:solidFill>
                  <a:srgbClr val="FFFF00"/>
                </a:solidFill>
              </a:rPr>
              <a:t> </a:t>
            </a:r>
            <a:r>
              <a:rPr lang="ro-RO" sz="3200" dirty="0" smtClean="0">
                <a:solidFill>
                  <a:srgbClr val="FFFF00"/>
                </a:solidFill>
              </a:rPr>
              <a:t>î</a:t>
            </a:r>
            <a:r>
              <a:rPr lang="en-US" sz="3200" dirty="0" err="1" smtClean="0">
                <a:solidFill>
                  <a:srgbClr val="FFFF00"/>
                </a:solidFill>
              </a:rPr>
              <a:t>ntoarcere</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lob:https://web.whatsapp.com/6e79861a-41df-4b43-b590-00fabe3051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COMPUTER\Downloads\WhatsApp Image 2022-05-12 at 21.16.16.jpeg"/>
          <p:cNvPicPr>
            <a:picLocks noChangeAspect="1" noChangeArrowheads="1"/>
          </p:cNvPicPr>
          <p:nvPr/>
        </p:nvPicPr>
        <p:blipFill>
          <a:blip r:embed="rId2"/>
          <a:srcRect/>
          <a:stretch>
            <a:fillRect/>
          </a:stretch>
        </p:blipFill>
        <p:spPr bwMode="auto">
          <a:xfrm>
            <a:off x="6629400" y="457200"/>
            <a:ext cx="2514600" cy="5451003"/>
          </a:xfrm>
          <a:prstGeom prst="rect">
            <a:avLst/>
          </a:prstGeom>
          <a:noFill/>
        </p:spPr>
      </p:pic>
      <p:pic>
        <p:nvPicPr>
          <p:cNvPr id="2052" name="Picture 4" descr="C:\Users\COMPUTER\Downloads\WhatsApp Image 2022-05-12 at 21.16.16 (1).jpeg"/>
          <p:cNvPicPr>
            <a:picLocks noChangeAspect="1" noChangeArrowheads="1"/>
          </p:cNvPicPr>
          <p:nvPr/>
        </p:nvPicPr>
        <p:blipFill>
          <a:blip r:embed="rId3"/>
          <a:srcRect/>
          <a:stretch>
            <a:fillRect/>
          </a:stretch>
        </p:blipFill>
        <p:spPr bwMode="auto">
          <a:xfrm>
            <a:off x="3505200" y="381000"/>
            <a:ext cx="2776991" cy="6324600"/>
          </a:xfrm>
          <a:prstGeom prst="rect">
            <a:avLst/>
          </a:prstGeom>
          <a:noFill/>
        </p:spPr>
      </p:pic>
      <p:pic>
        <p:nvPicPr>
          <p:cNvPr id="2053" name="Picture 5" descr="C:\Users\COMPUTER\Downloads\WhatsApp Image 2022-05-12 at 21.17.27.jpeg"/>
          <p:cNvPicPr>
            <a:picLocks noChangeAspect="1" noChangeArrowheads="1"/>
          </p:cNvPicPr>
          <p:nvPr/>
        </p:nvPicPr>
        <p:blipFill>
          <a:blip r:embed="rId4"/>
          <a:srcRect/>
          <a:stretch>
            <a:fillRect/>
          </a:stretch>
        </p:blipFill>
        <p:spPr bwMode="auto">
          <a:xfrm>
            <a:off x="228600" y="381000"/>
            <a:ext cx="2877629" cy="571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COMPUTER\Downloads\WhatsApp Image 2022-06-06 at 16.35.39.jpeg"/>
          <p:cNvPicPr>
            <a:picLocks noChangeAspect="1" noChangeArrowheads="1"/>
          </p:cNvPicPr>
          <p:nvPr/>
        </p:nvPicPr>
        <p:blipFill>
          <a:blip r:embed="rId2"/>
          <a:srcRect/>
          <a:stretch>
            <a:fillRect/>
          </a:stretch>
        </p:blipFill>
        <p:spPr bwMode="auto">
          <a:xfrm>
            <a:off x="533400" y="1066800"/>
            <a:ext cx="8229600" cy="457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514600" cy="5181600"/>
          </a:xfrm>
        </p:spPr>
        <p:txBody>
          <a:bodyPr>
            <a:normAutofit/>
          </a:bodyPr>
          <a:lstStyle/>
          <a:p>
            <a:r>
              <a:rPr lang="en-US" sz="4000" b="1" i="1" dirty="0" smtClean="0">
                <a:solidFill>
                  <a:srgbClr val="FFFF00"/>
                </a:solidFill>
              </a:rPr>
              <a:t>Blended Learning: Effective tools and strategies for schools</a:t>
            </a:r>
            <a:r>
              <a:rPr lang="en-US" b="1" i="1" dirty="0" smtClean="0">
                <a:solidFill>
                  <a:srgbClr val="FFFF00"/>
                </a:solidFill>
              </a:rPr>
              <a:t/>
            </a:r>
            <a:br>
              <a:rPr lang="en-US" b="1" i="1" dirty="0" smtClean="0">
                <a:solidFill>
                  <a:srgbClr val="FFFF00"/>
                </a:solidFill>
              </a:rPr>
            </a:br>
            <a:endParaRPr lang="en-US" b="1" i="1" dirty="0">
              <a:solidFill>
                <a:srgbClr val="FFFF00"/>
              </a:solidFill>
            </a:endParaRPr>
          </a:p>
        </p:txBody>
      </p:sp>
      <p:sp>
        <p:nvSpPr>
          <p:cNvPr id="3" name="Subtitle 2"/>
          <p:cNvSpPr>
            <a:spLocks noGrp="1"/>
          </p:cNvSpPr>
          <p:nvPr>
            <p:ph type="subTitle" idx="1"/>
          </p:nvPr>
        </p:nvSpPr>
        <p:spPr>
          <a:xfrm>
            <a:off x="6248400" y="228600"/>
            <a:ext cx="2895600" cy="4419600"/>
          </a:xfrm>
        </p:spPr>
        <p:txBody>
          <a:bodyPr>
            <a:noAutofit/>
          </a:bodyPr>
          <a:lstStyle/>
          <a:p>
            <a:r>
              <a:rPr lang="ro-RO" sz="4000" b="1" i="1" smtClean="0">
                <a:solidFill>
                  <a:srgbClr val="FFFF00"/>
                </a:solidFill>
              </a:rPr>
              <a:t>Învățare</a:t>
            </a:r>
            <a:r>
              <a:rPr lang="en-US" sz="4000" b="1" i="1" smtClean="0">
                <a:solidFill>
                  <a:srgbClr val="FFFF00"/>
                </a:solidFill>
              </a:rPr>
              <a:t>a</a:t>
            </a:r>
            <a:r>
              <a:rPr lang="ro-RO" sz="4000" b="1" i="1" smtClean="0">
                <a:solidFill>
                  <a:srgbClr val="FFFF00"/>
                </a:solidFill>
              </a:rPr>
              <a:t> </a:t>
            </a:r>
            <a:r>
              <a:rPr lang="en-US" sz="4000" b="1" i="1" smtClean="0">
                <a:solidFill>
                  <a:srgbClr val="FFFF00"/>
                </a:solidFill>
              </a:rPr>
              <a:t>integrat</a:t>
            </a:r>
            <a:r>
              <a:rPr lang="ro-RO" sz="4000" b="1" i="1" smtClean="0">
                <a:solidFill>
                  <a:srgbClr val="FFFF00"/>
                </a:solidFill>
              </a:rPr>
              <a:t>ă: instrumente și strategii eficiente pentru școli</a:t>
            </a:r>
            <a:endParaRPr lang="en-US" sz="4000" b="1" i="1" smtClean="0">
              <a:solidFill>
                <a:srgbClr val="FFFF00"/>
              </a:solidFill>
            </a:endParaRPr>
          </a:p>
          <a:p>
            <a:endParaRPr lang="en-US" sz="4000" b="1" i="1" smtClean="0">
              <a:solidFill>
                <a:srgbClr val="FFFF00"/>
              </a:solidFill>
            </a:endParaRPr>
          </a:p>
          <a:p>
            <a:endParaRPr lang="en-US" sz="4000" b="1" i="1" smtClean="0">
              <a:solidFill>
                <a:srgbClr val="FFFF00"/>
              </a:solidFill>
            </a:endParaRPr>
          </a:p>
          <a:p>
            <a:endParaRPr lang="en-US" sz="4000" b="1" i="1" smtClean="0">
              <a:solidFill>
                <a:srgbClr val="FFFF00"/>
              </a:solidFill>
            </a:endParaRPr>
          </a:p>
          <a:p>
            <a:endParaRPr lang="en-US" sz="4000" b="1" i="1" smtClean="0">
              <a:solidFill>
                <a:srgbClr val="FFFF00"/>
              </a:solidFill>
            </a:endParaRPr>
          </a:p>
          <a:p>
            <a:endParaRPr lang="en-US" sz="3600" b="1" i="1" smtClean="0">
              <a:solidFill>
                <a:srgbClr val="FFFF00"/>
              </a:solidFill>
            </a:endParaRPr>
          </a:p>
          <a:p>
            <a:endParaRPr lang="en-US" sz="3600" b="1" i="1" smtClean="0">
              <a:solidFill>
                <a:srgbClr val="FFFF00"/>
              </a:solidFill>
            </a:endParaRPr>
          </a:p>
          <a:p>
            <a:endParaRPr lang="en-US" sz="3600" b="1" i="1" smtClean="0">
              <a:solidFill>
                <a:srgbClr val="FFFF00"/>
              </a:solidFill>
            </a:endParaRPr>
          </a:p>
          <a:p>
            <a:endParaRPr lang="en-US" sz="3600" b="1" i="1" dirty="0">
              <a:solidFill>
                <a:srgbClr val="FFFF00"/>
              </a:solidFill>
            </a:endParaRPr>
          </a:p>
        </p:txBody>
      </p:sp>
      <p:pic>
        <p:nvPicPr>
          <p:cNvPr id="4102" name="Picture 6" descr="Ar putea fi o imagine cu unul sau mai mulţi oameni, barbă şi text"/>
          <p:cNvPicPr>
            <a:picLocks noChangeAspect="1" noChangeArrowheads="1"/>
          </p:cNvPicPr>
          <p:nvPr/>
        </p:nvPicPr>
        <p:blipFill>
          <a:blip r:embed="rId2"/>
          <a:srcRect/>
          <a:stretch>
            <a:fillRect/>
          </a:stretch>
        </p:blipFill>
        <p:spPr bwMode="auto">
          <a:xfrm>
            <a:off x="2667000" y="304801"/>
            <a:ext cx="3657600" cy="3733800"/>
          </a:xfrm>
          <a:prstGeom prst="rect">
            <a:avLst/>
          </a:prstGeom>
          <a:noFill/>
        </p:spPr>
      </p:pic>
      <p:sp>
        <p:nvSpPr>
          <p:cNvPr id="7" name="TextBox 6"/>
          <p:cNvSpPr txBox="1"/>
          <p:nvPr/>
        </p:nvSpPr>
        <p:spPr>
          <a:xfrm>
            <a:off x="2590800" y="4419600"/>
            <a:ext cx="5105400" cy="1815882"/>
          </a:xfrm>
          <a:prstGeom prst="rect">
            <a:avLst/>
          </a:prstGeom>
          <a:noFill/>
        </p:spPr>
        <p:txBody>
          <a:bodyPr wrap="square" rtlCol="0">
            <a:spAutoFit/>
          </a:bodyPr>
          <a:lstStyle/>
          <a:p>
            <a:r>
              <a:rPr lang="en-US" sz="2800" b="1" dirty="0" err="1" smtClean="0">
                <a:solidFill>
                  <a:srgbClr val="FFFF00"/>
                </a:solidFill>
              </a:rPr>
              <a:t>Participanti</a:t>
            </a:r>
            <a:r>
              <a:rPr lang="en-US" sz="2800" b="1" dirty="0" smtClean="0">
                <a:solidFill>
                  <a:srgbClr val="FFFF00"/>
                </a:solidFill>
              </a:rPr>
              <a:t>: </a:t>
            </a:r>
          </a:p>
          <a:p>
            <a:r>
              <a:rPr lang="en-US" sz="2800" b="1" dirty="0" smtClean="0">
                <a:solidFill>
                  <a:srgbClr val="FFFF00"/>
                </a:solidFill>
              </a:rPr>
              <a:t>	</a:t>
            </a:r>
            <a:r>
              <a:rPr lang="en-US" sz="2800" b="1" i="1" dirty="0" err="1" smtClean="0">
                <a:solidFill>
                  <a:srgbClr val="FFFF00"/>
                </a:solidFill>
              </a:rPr>
              <a:t>prof</a:t>
            </a:r>
            <a:r>
              <a:rPr lang="en-US" sz="2800" b="1" i="1" dirty="0" smtClean="0">
                <a:solidFill>
                  <a:srgbClr val="FFFF00"/>
                </a:solidFill>
              </a:rPr>
              <a:t>. </a:t>
            </a:r>
            <a:r>
              <a:rPr lang="en-US" sz="2800" b="1" i="1" dirty="0" err="1" smtClean="0">
                <a:solidFill>
                  <a:srgbClr val="FFFF00"/>
                </a:solidFill>
              </a:rPr>
              <a:t>Cojocaru</a:t>
            </a:r>
            <a:r>
              <a:rPr lang="en-US" sz="2800" b="1" i="1" dirty="0" smtClean="0">
                <a:solidFill>
                  <a:srgbClr val="FFFF00"/>
                </a:solidFill>
              </a:rPr>
              <a:t> </a:t>
            </a:r>
            <a:r>
              <a:rPr lang="en-US" sz="2800" b="1" i="1" dirty="0" err="1" smtClean="0">
                <a:solidFill>
                  <a:srgbClr val="FFFF00"/>
                </a:solidFill>
              </a:rPr>
              <a:t>Ionela</a:t>
            </a:r>
            <a:endParaRPr lang="en-US" sz="2800" b="1" i="1" dirty="0" smtClean="0">
              <a:solidFill>
                <a:srgbClr val="FFFF00"/>
              </a:solidFill>
            </a:endParaRPr>
          </a:p>
          <a:p>
            <a:r>
              <a:rPr lang="en-US" sz="2800" b="1" i="1" dirty="0" smtClean="0">
                <a:solidFill>
                  <a:srgbClr val="FFFF00"/>
                </a:solidFill>
              </a:rPr>
              <a:t>	</a:t>
            </a:r>
            <a:r>
              <a:rPr lang="en-US" sz="2800" b="1" i="1" dirty="0" err="1" smtClean="0">
                <a:solidFill>
                  <a:srgbClr val="FFFF00"/>
                </a:solidFill>
              </a:rPr>
              <a:t>prof</a:t>
            </a:r>
            <a:r>
              <a:rPr lang="en-US" sz="2800" b="1" i="1" dirty="0" smtClean="0">
                <a:solidFill>
                  <a:srgbClr val="FFFF00"/>
                </a:solidFill>
              </a:rPr>
              <a:t>. </a:t>
            </a:r>
            <a:r>
              <a:rPr lang="en-US" sz="2800" b="1" i="1" dirty="0" err="1" smtClean="0">
                <a:solidFill>
                  <a:srgbClr val="FFFF00"/>
                </a:solidFill>
              </a:rPr>
              <a:t>Antemia</a:t>
            </a:r>
            <a:r>
              <a:rPr lang="en-US" sz="2800" b="1" i="1" dirty="0" smtClean="0">
                <a:solidFill>
                  <a:srgbClr val="FFFF00"/>
                </a:solidFill>
              </a:rPr>
              <a:t> Ana </a:t>
            </a:r>
            <a:r>
              <a:rPr lang="en-US" sz="2800" b="1" i="1" dirty="0" err="1" smtClean="0">
                <a:solidFill>
                  <a:srgbClr val="FFFF00"/>
                </a:solidFill>
              </a:rPr>
              <a:t>Oana</a:t>
            </a:r>
            <a:endParaRPr lang="en-US" sz="2800" b="1" i="1" dirty="0" smtClean="0">
              <a:solidFill>
                <a:srgbClr val="FFFF00"/>
              </a:solidFill>
            </a:endParaRPr>
          </a:p>
          <a:p>
            <a:r>
              <a:rPr lang="en-US" sz="2800" b="1" i="1" dirty="0" smtClean="0">
                <a:solidFill>
                  <a:srgbClr val="FFFF00"/>
                </a:solidFill>
              </a:rPr>
              <a:t>	</a:t>
            </a:r>
            <a:r>
              <a:rPr lang="en-US" sz="2800" b="1" i="1" dirty="0" err="1" smtClean="0">
                <a:solidFill>
                  <a:srgbClr val="FFFF00"/>
                </a:solidFill>
              </a:rPr>
              <a:t>prof</a:t>
            </a:r>
            <a:r>
              <a:rPr lang="en-US" sz="2800" b="1" i="1" dirty="0" smtClean="0">
                <a:solidFill>
                  <a:srgbClr val="FFFF00"/>
                </a:solidFill>
              </a:rPr>
              <a:t>. </a:t>
            </a:r>
            <a:r>
              <a:rPr lang="en-US" sz="2800" b="1" i="1" dirty="0" err="1" smtClean="0">
                <a:solidFill>
                  <a:srgbClr val="FFFF00"/>
                </a:solidFill>
              </a:rPr>
              <a:t>Bursuc</a:t>
            </a:r>
            <a:r>
              <a:rPr lang="en-US" sz="2800" b="1" i="1" dirty="0" smtClean="0">
                <a:solidFill>
                  <a:srgbClr val="FFFF00"/>
                </a:solidFill>
              </a:rPr>
              <a:t> </a:t>
            </a:r>
            <a:r>
              <a:rPr lang="en-US" sz="2800" b="1" i="1" dirty="0" err="1" smtClean="0">
                <a:solidFill>
                  <a:srgbClr val="FFFF00"/>
                </a:solidFill>
              </a:rPr>
              <a:t>Emilian</a:t>
            </a: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l"/>
            <a:r>
              <a:rPr lang="en-US" sz="3200" b="1" dirty="0" err="1" smtClean="0">
                <a:solidFill>
                  <a:srgbClr val="FFFF00"/>
                </a:solidFill>
              </a:rPr>
              <a:t>Ziua</a:t>
            </a:r>
            <a:r>
              <a:rPr lang="en-US" sz="3200" b="1" dirty="0" smtClean="0">
                <a:solidFill>
                  <a:srgbClr val="FFFF00"/>
                </a:solidFill>
              </a:rPr>
              <a:t> 7 – </a:t>
            </a:r>
            <a:r>
              <a:rPr lang="en-US" sz="3200" b="1" dirty="0" err="1" smtClean="0">
                <a:solidFill>
                  <a:srgbClr val="FFFF00"/>
                </a:solidFill>
              </a:rPr>
              <a:t>Vineri</a:t>
            </a:r>
            <a:r>
              <a:rPr lang="en-US" sz="3200" b="1" dirty="0" smtClean="0">
                <a:solidFill>
                  <a:srgbClr val="FFFF00"/>
                </a:solidFill>
              </a:rPr>
              <a:t> </a:t>
            </a:r>
            <a:r>
              <a:rPr lang="ro-RO" sz="3200" b="1" dirty="0" smtClean="0">
                <a:solidFill>
                  <a:srgbClr val="FFFF00"/>
                </a:solidFill>
              </a:rPr>
              <a:t>– Activitati culturale </a:t>
            </a:r>
            <a:endParaRPr lang="en-US" sz="3200" b="1" dirty="0">
              <a:solidFill>
                <a:srgbClr val="FFFF00"/>
              </a:solidFill>
            </a:endParaRPr>
          </a:p>
        </p:txBody>
      </p:sp>
      <p:pic>
        <p:nvPicPr>
          <p:cNvPr id="1028" name="Picture 4" descr="C:\Users\COMPUTER\Downloads\WhatsApp Image 2022-06-08 at 18.11.13.jpeg"/>
          <p:cNvPicPr>
            <a:picLocks noChangeAspect="1" noChangeArrowheads="1"/>
          </p:cNvPicPr>
          <p:nvPr/>
        </p:nvPicPr>
        <p:blipFill>
          <a:blip r:embed="rId2"/>
          <a:srcRect/>
          <a:stretch>
            <a:fillRect/>
          </a:stretch>
        </p:blipFill>
        <p:spPr bwMode="auto">
          <a:xfrm>
            <a:off x="228600" y="914400"/>
            <a:ext cx="4038600" cy="5257800"/>
          </a:xfrm>
          <a:prstGeom prst="rect">
            <a:avLst/>
          </a:prstGeom>
          <a:noFill/>
        </p:spPr>
      </p:pic>
      <p:pic>
        <p:nvPicPr>
          <p:cNvPr id="1030" name="Picture 6" descr="C:\Users\COMPUTER\Downloads\WhatsApp Image 2022-06-08 at 23.40.18.jpeg"/>
          <p:cNvPicPr>
            <a:picLocks noChangeAspect="1" noChangeArrowheads="1"/>
          </p:cNvPicPr>
          <p:nvPr/>
        </p:nvPicPr>
        <p:blipFill>
          <a:blip r:embed="rId3"/>
          <a:srcRect/>
          <a:stretch>
            <a:fillRect/>
          </a:stretch>
        </p:blipFill>
        <p:spPr bwMode="auto">
          <a:xfrm>
            <a:off x="4800600" y="838200"/>
            <a:ext cx="4038600" cy="5324475"/>
          </a:xfrm>
          <a:prstGeom prst="rect">
            <a:avLst/>
          </a:prstGeom>
          <a:noFill/>
        </p:spPr>
      </p:pic>
      <p:sp>
        <p:nvSpPr>
          <p:cNvPr id="5" name="TextBox 4"/>
          <p:cNvSpPr txBox="1"/>
          <p:nvPr/>
        </p:nvSpPr>
        <p:spPr>
          <a:xfrm>
            <a:off x="152400" y="5943601"/>
            <a:ext cx="9296400" cy="830997"/>
          </a:xfrm>
          <a:prstGeom prst="rect">
            <a:avLst/>
          </a:prstGeom>
          <a:noFill/>
        </p:spPr>
        <p:txBody>
          <a:bodyPr wrap="square" rtlCol="0">
            <a:spAutoFit/>
          </a:bodyPr>
          <a:lstStyle/>
          <a:p>
            <a:r>
              <a:rPr lang="en-US" sz="2400" dirty="0" smtClean="0"/>
              <a:t>     </a:t>
            </a:r>
          </a:p>
          <a:p>
            <a:r>
              <a:rPr lang="en-US" sz="2400" b="1" dirty="0" err="1" smtClean="0">
                <a:solidFill>
                  <a:srgbClr val="FFFF00"/>
                </a:solidFill>
              </a:rPr>
              <a:t>Muzeul</a:t>
            </a:r>
            <a:r>
              <a:rPr lang="en-US" sz="2400" b="1" dirty="0" smtClean="0">
                <a:solidFill>
                  <a:srgbClr val="FFFF00"/>
                </a:solidFill>
              </a:rPr>
              <a:t> Prado, Madrid                                  </a:t>
            </a:r>
            <a:r>
              <a:rPr lang="en-US" sz="2400" b="1" dirty="0" err="1" smtClean="0">
                <a:solidFill>
                  <a:srgbClr val="FFFF00"/>
                </a:solidFill>
              </a:rPr>
              <a:t>Parcul</a:t>
            </a:r>
            <a:r>
              <a:rPr lang="en-US" sz="2400" b="1" dirty="0" smtClean="0">
                <a:solidFill>
                  <a:srgbClr val="FFFF00"/>
                </a:solidFill>
              </a:rPr>
              <a:t> din Alcala de </a:t>
            </a:r>
            <a:r>
              <a:rPr lang="en-US" sz="2400" b="1" dirty="0" err="1" smtClean="0">
                <a:solidFill>
                  <a:srgbClr val="FFFF00"/>
                </a:solidFill>
              </a:rPr>
              <a:t>Henars</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Downloads\WhatsApp Image 2022-06-08 at 18.08.17.jpeg"/>
          <p:cNvPicPr>
            <a:picLocks noChangeAspect="1" noChangeArrowheads="1"/>
          </p:cNvPicPr>
          <p:nvPr/>
        </p:nvPicPr>
        <p:blipFill>
          <a:blip r:embed="rId2"/>
          <a:srcRect/>
          <a:stretch>
            <a:fillRect/>
          </a:stretch>
        </p:blipFill>
        <p:spPr bwMode="auto">
          <a:xfrm>
            <a:off x="-1" y="-1"/>
            <a:ext cx="6553201" cy="3023815"/>
          </a:xfrm>
          <a:prstGeom prst="rect">
            <a:avLst/>
          </a:prstGeom>
          <a:noFill/>
        </p:spPr>
      </p:pic>
      <p:pic>
        <p:nvPicPr>
          <p:cNvPr id="2051" name="Picture 3" descr="C:\Users\COMPUTER\Downloads\WhatsApp Image 2022-06-08 at 18.47.56.jpeg"/>
          <p:cNvPicPr>
            <a:picLocks noChangeAspect="1" noChangeArrowheads="1"/>
          </p:cNvPicPr>
          <p:nvPr/>
        </p:nvPicPr>
        <p:blipFill>
          <a:blip r:embed="rId3"/>
          <a:srcRect/>
          <a:stretch>
            <a:fillRect/>
          </a:stretch>
        </p:blipFill>
        <p:spPr bwMode="auto">
          <a:xfrm>
            <a:off x="2030622" y="3733800"/>
            <a:ext cx="7113378" cy="3124200"/>
          </a:xfrm>
          <a:prstGeom prst="rect">
            <a:avLst/>
          </a:prstGeom>
          <a:noFill/>
        </p:spPr>
      </p:pic>
      <p:sp>
        <p:nvSpPr>
          <p:cNvPr id="4" name="TextBox 3"/>
          <p:cNvSpPr txBox="1"/>
          <p:nvPr/>
        </p:nvSpPr>
        <p:spPr>
          <a:xfrm>
            <a:off x="0" y="2971800"/>
            <a:ext cx="8686800" cy="830997"/>
          </a:xfrm>
          <a:prstGeom prst="rect">
            <a:avLst/>
          </a:prstGeom>
          <a:noFill/>
        </p:spPr>
        <p:txBody>
          <a:bodyPr wrap="square" rtlCol="0">
            <a:spAutoFit/>
          </a:bodyPr>
          <a:lstStyle/>
          <a:p>
            <a:r>
              <a:rPr lang="en-US" sz="2400" b="1" dirty="0" smtClean="0">
                <a:solidFill>
                  <a:srgbClr val="FFFF00"/>
                </a:solidFill>
              </a:rPr>
              <a:t>Madrid:   </a:t>
            </a:r>
            <a:r>
              <a:rPr lang="en-US" sz="2400" b="1" dirty="0" err="1" smtClean="0">
                <a:solidFill>
                  <a:srgbClr val="FFFF00"/>
                </a:solidFill>
              </a:rPr>
              <a:t>Palatul</a:t>
            </a:r>
            <a:r>
              <a:rPr lang="en-US" sz="2400" b="1" dirty="0" smtClean="0">
                <a:solidFill>
                  <a:srgbClr val="FFFF00"/>
                </a:solidFill>
              </a:rPr>
              <a:t> Regal                                                  </a:t>
            </a:r>
          </a:p>
          <a:p>
            <a:r>
              <a:rPr lang="en-US" sz="2400" b="1" dirty="0" smtClean="0">
                <a:solidFill>
                  <a:srgbClr val="FFFF00"/>
                </a:solidFill>
              </a:rPr>
              <a:t>                                                                                                   </a:t>
            </a:r>
            <a:r>
              <a:rPr lang="en-US" sz="2400" b="1" dirty="0" err="1" smtClean="0">
                <a:solidFill>
                  <a:srgbClr val="FFFF00"/>
                </a:solidFill>
              </a:rPr>
              <a:t>Pia</a:t>
            </a:r>
            <a:r>
              <a:rPr lang="ro-RO" sz="2400" b="1" dirty="0" smtClean="0">
                <a:solidFill>
                  <a:srgbClr val="FFFF00"/>
                </a:solidFill>
              </a:rPr>
              <a:t>ţ</a:t>
            </a:r>
            <a:r>
              <a:rPr lang="en-US" sz="2400" b="1" dirty="0" smtClean="0">
                <a:solidFill>
                  <a:srgbClr val="FFFF00"/>
                </a:solidFill>
              </a:rPr>
              <a:t>a Mayor</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OMPUTER\Downloads\WhatsApp Image 2022-06-08 at 22.38.42.jpeg"/>
          <p:cNvPicPr>
            <a:picLocks noChangeAspect="1" noChangeArrowheads="1"/>
          </p:cNvPicPr>
          <p:nvPr/>
        </p:nvPicPr>
        <p:blipFill>
          <a:blip r:embed="rId2"/>
          <a:srcRect/>
          <a:stretch>
            <a:fillRect/>
          </a:stretch>
        </p:blipFill>
        <p:spPr bwMode="auto">
          <a:xfrm>
            <a:off x="5979542" y="0"/>
            <a:ext cx="3164458" cy="6172200"/>
          </a:xfrm>
          <a:prstGeom prst="rect">
            <a:avLst/>
          </a:prstGeom>
          <a:noFill/>
        </p:spPr>
      </p:pic>
      <p:pic>
        <p:nvPicPr>
          <p:cNvPr id="6149" name="Picture 5" descr="C:\Users\COMPUTER\Downloads\WhatsApp Image 2022-06-08 at 22.53.17.jpeg"/>
          <p:cNvPicPr>
            <a:picLocks noChangeAspect="1" noChangeArrowheads="1"/>
          </p:cNvPicPr>
          <p:nvPr/>
        </p:nvPicPr>
        <p:blipFill>
          <a:blip r:embed="rId3"/>
          <a:srcRect/>
          <a:stretch>
            <a:fillRect/>
          </a:stretch>
        </p:blipFill>
        <p:spPr bwMode="auto">
          <a:xfrm>
            <a:off x="0" y="0"/>
            <a:ext cx="3164458" cy="6172200"/>
          </a:xfrm>
          <a:prstGeom prst="rect">
            <a:avLst/>
          </a:prstGeom>
          <a:noFill/>
        </p:spPr>
      </p:pic>
      <p:pic>
        <p:nvPicPr>
          <p:cNvPr id="6151" name="Picture 7" descr="C:\Users\COMPUTER\Downloads\WhatsApp Image 2022-06-08 at 23.02.06.jpeg"/>
          <p:cNvPicPr>
            <a:picLocks noChangeAspect="1" noChangeArrowheads="1"/>
          </p:cNvPicPr>
          <p:nvPr/>
        </p:nvPicPr>
        <p:blipFill>
          <a:blip r:embed="rId4"/>
          <a:srcRect/>
          <a:stretch>
            <a:fillRect/>
          </a:stretch>
        </p:blipFill>
        <p:spPr bwMode="auto">
          <a:xfrm>
            <a:off x="3276601" y="228600"/>
            <a:ext cx="2590799" cy="5562600"/>
          </a:xfrm>
          <a:prstGeom prst="rect">
            <a:avLst/>
          </a:prstGeom>
          <a:noFill/>
        </p:spPr>
      </p:pic>
      <p:sp>
        <p:nvSpPr>
          <p:cNvPr id="5" name="TextBox 4"/>
          <p:cNvSpPr txBox="1"/>
          <p:nvPr/>
        </p:nvSpPr>
        <p:spPr>
          <a:xfrm>
            <a:off x="1371600" y="6172200"/>
            <a:ext cx="5867400" cy="461665"/>
          </a:xfrm>
          <a:prstGeom prst="rect">
            <a:avLst/>
          </a:prstGeom>
          <a:noFill/>
        </p:spPr>
        <p:txBody>
          <a:bodyPr wrap="square" rtlCol="0">
            <a:spAutoFit/>
          </a:bodyPr>
          <a:lstStyle/>
          <a:p>
            <a:r>
              <a:rPr lang="en-US" sz="2400" dirty="0" smtClean="0">
                <a:solidFill>
                  <a:srgbClr val="FFFF00"/>
                </a:solidFill>
              </a:rPr>
              <a:t>                      </a:t>
            </a:r>
            <a:r>
              <a:rPr lang="en-US" sz="2400" b="1" dirty="0" err="1" smtClean="0">
                <a:solidFill>
                  <a:srgbClr val="FFFF00"/>
                </a:solidFill>
              </a:rPr>
              <a:t>Gr</a:t>
            </a:r>
            <a:r>
              <a:rPr lang="ro-RO" sz="2400" b="1" dirty="0" smtClean="0">
                <a:solidFill>
                  <a:srgbClr val="FFFF00"/>
                </a:solidFill>
              </a:rPr>
              <a:t>ă</a:t>
            </a:r>
            <a:r>
              <a:rPr lang="en-US" sz="2400" b="1" dirty="0" err="1" smtClean="0">
                <a:solidFill>
                  <a:srgbClr val="FFFF00"/>
                </a:solidFill>
              </a:rPr>
              <a:t>dina</a:t>
            </a:r>
            <a:r>
              <a:rPr lang="en-US" sz="2400" b="1" dirty="0" smtClean="0">
                <a:solidFill>
                  <a:srgbClr val="FFFF00"/>
                </a:solidFill>
              </a:rPr>
              <a:t> Botanic</a:t>
            </a:r>
            <a:r>
              <a:rPr lang="ro-RO" sz="2400" b="1" dirty="0" smtClean="0">
                <a:solidFill>
                  <a:srgbClr val="FFFF00"/>
                </a:solidFill>
              </a:rPr>
              <a:t>ă</a:t>
            </a:r>
            <a:r>
              <a:rPr lang="en-US" sz="2400" b="1" dirty="0" smtClean="0">
                <a:solidFill>
                  <a:srgbClr val="FFFF00"/>
                </a:solidFill>
              </a:rPr>
              <a:t>, Madrid</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MPUTER\Downloads\WhatsApp Image 2022-06-08 at 18.12.54.jpeg"/>
          <p:cNvPicPr>
            <a:picLocks noChangeAspect="1" noChangeArrowheads="1"/>
          </p:cNvPicPr>
          <p:nvPr/>
        </p:nvPicPr>
        <p:blipFill>
          <a:blip r:embed="rId2"/>
          <a:srcRect/>
          <a:stretch>
            <a:fillRect/>
          </a:stretch>
        </p:blipFill>
        <p:spPr bwMode="auto">
          <a:xfrm>
            <a:off x="0" y="152400"/>
            <a:ext cx="5638800" cy="2971800"/>
          </a:xfrm>
          <a:prstGeom prst="rect">
            <a:avLst/>
          </a:prstGeom>
          <a:noFill/>
        </p:spPr>
      </p:pic>
      <p:pic>
        <p:nvPicPr>
          <p:cNvPr id="5123" name="Picture 3" descr="C:\Users\COMPUTER\Downloads\WhatsApp Image 2022-06-08 at 22.45.08.jpeg"/>
          <p:cNvPicPr>
            <a:picLocks noChangeAspect="1" noChangeArrowheads="1"/>
          </p:cNvPicPr>
          <p:nvPr/>
        </p:nvPicPr>
        <p:blipFill>
          <a:blip r:embed="rId3"/>
          <a:srcRect/>
          <a:stretch>
            <a:fillRect/>
          </a:stretch>
        </p:blipFill>
        <p:spPr bwMode="auto">
          <a:xfrm>
            <a:off x="0" y="3276600"/>
            <a:ext cx="5638800" cy="2743200"/>
          </a:xfrm>
          <a:prstGeom prst="rect">
            <a:avLst/>
          </a:prstGeom>
          <a:noFill/>
        </p:spPr>
      </p:pic>
      <p:pic>
        <p:nvPicPr>
          <p:cNvPr id="5124" name="Picture 4" descr="C:\Users\COMPUTER\Downloads\WhatsApp Image 2022-06-08 at 22.59.36.jpeg"/>
          <p:cNvPicPr>
            <a:picLocks noChangeAspect="1" noChangeArrowheads="1"/>
          </p:cNvPicPr>
          <p:nvPr/>
        </p:nvPicPr>
        <p:blipFill>
          <a:blip r:embed="rId4"/>
          <a:srcRect/>
          <a:stretch>
            <a:fillRect/>
          </a:stretch>
        </p:blipFill>
        <p:spPr bwMode="auto">
          <a:xfrm>
            <a:off x="5791200" y="228600"/>
            <a:ext cx="3352800" cy="5638800"/>
          </a:xfrm>
          <a:prstGeom prst="rect">
            <a:avLst/>
          </a:prstGeom>
          <a:noFill/>
        </p:spPr>
      </p:pic>
      <p:sp>
        <p:nvSpPr>
          <p:cNvPr id="5" name="TextBox 4"/>
          <p:cNvSpPr txBox="1"/>
          <p:nvPr/>
        </p:nvSpPr>
        <p:spPr>
          <a:xfrm>
            <a:off x="1752600" y="6096000"/>
            <a:ext cx="5410200" cy="461665"/>
          </a:xfrm>
          <a:prstGeom prst="rect">
            <a:avLst/>
          </a:prstGeom>
          <a:noFill/>
        </p:spPr>
        <p:txBody>
          <a:bodyPr wrap="square" rtlCol="0">
            <a:spAutoFit/>
          </a:bodyPr>
          <a:lstStyle/>
          <a:p>
            <a:pPr algn="ctr"/>
            <a:r>
              <a:rPr lang="en-US" sz="2400" b="1" dirty="0" err="1" smtClean="0">
                <a:solidFill>
                  <a:srgbClr val="FFFF00"/>
                </a:solidFill>
              </a:rPr>
              <a:t>Gr</a:t>
            </a:r>
            <a:r>
              <a:rPr lang="ro-RO" sz="2400" b="1" dirty="0" smtClean="0">
                <a:solidFill>
                  <a:srgbClr val="FFFF00"/>
                </a:solidFill>
              </a:rPr>
              <a:t>ă</a:t>
            </a:r>
            <a:r>
              <a:rPr lang="en-US" sz="2400" b="1" dirty="0" err="1" smtClean="0">
                <a:solidFill>
                  <a:srgbClr val="FFFF00"/>
                </a:solidFill>
              </a:rPr>
              <a:t>dina</a:t>
            </a:r>
            <a:r>
              <a:rPr lang="en-US" sz="2400" b="1" dirty="0" smtClean="0">
                <a:solidFill>
                  <a:srgbClr val="FFFF00"/>
                </a:solidFill>
              </a:rPr>
              <a:t> </a:t>
            </a:r>
            <a:r>
              <a:rPr lang="en-US" sz="2400" b="1" dirty="0" err="1" smtClean="0">
                <a:solidFill>
                  <a:srgbClr val="FFFF00"/>
                </a:solidFill>
              </a:rPr>
              <a:t>Zoologic</a:t>
            </a:r>
            <a:r>
              <a:rPr lang="ro-RO" sz="2400" b="1" dirty="0" smtClean="0">
                <a:solidFill>
                  <a:srgbClr val="FFFF00"/>
                </a:solidFill>
              </a:rPr>
              <a:t>ă,</a:t>
            </a:r>
            <a:r>
              <a:rPr lang="en-US" sz="2400" b="1" dirty="0" smtClean="0">
                <a:solidFill>
                  <a:srgbClr val="FFFF00"/>
                </a:solidFill>
              </a:rPr>
              <a:t> Madrid</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OMPUTER\Downloads\WhatsApp Image 2022-06-08 at 22.27.25.jpeg"/>
          <p:cNvPicPr>
            <a:picLocks noChangeAspect="1" noChangeArrowheads="1"/>
          </p:cNvPicPr>
          <p:nvPr/>
        </p:nvPicPr>
        <p:blipFill>
          <a:blip r:embed="rId2"/>
          <a:srcRect/>
          <a:stretch>
            <a:fillRect/>
          </a:stretch>
        </p:blipFill>
        <p:spPr bwMode="auto">
          <a:xfrm>
            <a:off x="0" y="4048125"/>
            <a:ext cx="6096000" cy="1743075"/>
          </a:xfrm>
          <a:prstGeom prst="rect">
            <a:avLst/>
          </a:prstGeom>
          <a:noFill/>
        </p:spPr>
      </p:pic>
      <p:pic>
        <p:nvPicPr>
          <p:cNvPr id="3" name="Picture 4" descr="C:\Users\COMPUTER\Downloads\WhatsApp Image 2022-05-09 at 10.14.30.jpeg"/>
          <p:cNvPicPr>
            <a:picLocks noChangeAspect="1" noChangeArrowheads="1"/>
          </p:cNvPicPr>
          <p:nvPr/>
        </p:nvPicPr>
        <p:blipFill>
          <a:blip r:embed="rId3" cstate="print"/>
          <a:srcRect/>
          <a:stretch>
            <a:fillRect/>
          </a:stretch>
        </p:blipFill>
        <p:spPr bwMode="auto">
          <a:xfrm>
            <a:off x="1" y="0"/>
            <a:ext cx="3048000" cy="3200400"/>
          </a:xfrm>
          <a:prstGeom prst="rect">
            <a:avLst/>
          </a:prstGeom>
          <a:noFill/>
        </p:spPr>
      </p:pic>
      <p:pic>
        <p:nvPicPr>
          <p:cNvPr id="7171" name="Picture 3" descr="C:\Users\COMPUTER\Downloads\WhatsApp Image 2022-06-08 at 22.57.27.jpeg"/>
          <p:cNvPicPr>
            <a:picLocks noChangeAspect="1" noChangeArrowheads="1"/>
          </p:cNvPicPr>
          <p:nvPr/>
        </p:nvPicPr>
        <p:blipFill>
          <a:blip r:embed="rId4" cstate="print"/>
          <a:srcRect/>
          <a:stretch>
            <a:fillRect/>
          </a:stretch>
        </p:blipFill>
        <p:spPr bwMode="auto">
          <a:xfrm>
            <a:off x="3276600" y="0"/>
            <a:ext cx="2819400" cy="3276600"/>
          </a:xfrm>
          <a:prstGeom prst="rect">
            <a:avLst/>
          </a:prstGeom>
          <a:noFill/>
        </p:spPr>
      </p:pic>
      <p:pic>
        <p:nvPicPr>
          <p:cNvPr id="7172" name="Picture 4" descr="C:\Users\COMPUTER\Downloads\WhatsApp Image 2022-06-08 at 23.13.07.jpeg"/>
          <p:cNvPicPr>
            <a:picLocks noChangeAspect="1" noChangeArrowheads="1"/>
          </p:cNvPicPr>
          <p:nvPr/>
        </p:nvPicPr>
        <p:blipFill>
          <a:blip r:embed="rId5"/>
          <a:srcRect/>
          <a:stretch>
            <a:fillRect/>
          </a:stretch>
        </p:blipFill>
        <p:spPr bwMode="auto">
          <a:xfrm>
            <a:off x="6553200" y="0"/>
            <a:ext cx="2438400" cy="6019800"/>
          </a:xfrm>
          <a:prstGeom prst="rect">
            <a:avLst/>
          </a:prstGeom>
          <a:noFill/>
        </p:spPr>
      </p:pic>
      <p:sp>
        <p:nvSpPr>
          <p:cNvPr id="6" name="TextBox 5"/>
          <p:cNvSpPr txBox="1"/>
          <p:nvPr/>
        </p:nvSpPr>
        <p:spPr>
          <a:xfrm>
            <a:off x="0" y="3200400"/>
            <a:ext cx="6400800" cy="830997"/>
          </a:xfrm>
          <a:prstGeom prst="rect">
            <a:avLst/>
          </a:prstGeom>
          <a:noFill/>
        </p:spPr>
        <p:txBody>
          <a:bodyPr wrap="square" rtlCol="0">
            <a:spAutoFit/>
          </a:bodyPr>
          <a:lstStyle/>
          <a:p>
            <a:r>
              <a:rPr lang="en-US" sz="2400" b="1" dirty="0" smtClean="0">
                <a:solidFill>
                  <a:srgbClr val="FFFF00"/>
                </a:solidFill>
              </a:rPr>
              <a:t>Madrid:    </a:t>
            </a:r>
            <a:r>
              <a:rPr lang="en-US" sz="2400" b="1" dirty="0" err="1" smtClean="0">
                <a:solidFill>
                  <a:srgbClr val="FFFF00"/>
                </a:solidFill>
              </a:rPr>
              <a:t>Pia</a:t>
            </a:r>
            <a:r>
              <a:rPr lang="ro-RO" sz="2400" b="1" dirty="0" smtClean="0">
                <a:solidFill>
                  <a:srgbClr val="FFFF00"/>
                </a:solidFill>
              </a:rPr>
              <a:t>ţ</a:t>
            </a:r>
            <a:r>
              <a:rPr lang="en-US" sz="2400" b="1" dirty="0" smtClean="0">
                <a:solidFill>
                  <a:srgbClr val="FFFF00"/>
                </a:solidFill>
              </a:rPr>
              <a:t>a </a:t>
            </a:r>
            <a:r>
              <a:rPr lang="en-US" sz="2400" b="1" dirty="0" err="1" smtClean="0">
                <a:solidFill>
                  <a:srgbClr val="FFFF00"/>
                </a:solidFill>
              </a:rPr>
              <a:t>Cibeles</a:t>
            </a:r>
            <a:r>
              <a:rPr lang="en-US" sz="2400" b="1" dirty="0" smtClean="0">
                <a:solidFill>
                  <a:srgbClr val="FFFF00"/>
                </a:solidFill>
              </a:rPr>
              <a:t>      </a:t>
            </a:r>
            <a:r>
              <a:rPr lang="en-US" sz="2400" b="1" dirty="0" err="1" smtClean="0">
                <a:solidFill>
                  <a:srgbClr val="FFFF00"/>
                </a:solidFill>
              </a:rPr>
              <a:t>Palatul</a:t>
            </a:r>
            <a:r>
              <a:rPr lang="en-US" sz="2400" b="1" dirty="0" smtClean="0">
                <a:solidFill>
                  <a:srgbClr val="FFFF00"/>
                </a:solidFill>
              </a:rPr>
              <a:t> de </a:t>
            </a:r>
            <a:r>
              <a:rPr lang="en-US" sz="2400" b="1" dirty="0" err="1" smtClean="0">
                <a:solidFill>
                  <a:srgbClr val="FFFF00"/>
                </a:solidFill>
              </a:rPr>
              <a:t>cristal</a:t>
            </a:r>
            <a:r>
              <a:rPr lang="en-US" sz="2400" b="1" dirty="0" smtClean="0">
                <a:solidFill>
                  <a:srgbClr val="FFFF00"/>
                </a:solidFill>
              </a:rPr>
              <a:t>  din</a:t>
            </a:r>
          </a:p>
          <a:p>
            <a:r>
              <a:rPr lang="en-US" sz="2400" b="1" dirty="0" smtClean="0">
                <a:solidFill>
                  <a:srgbClr val="FFFF00"/>
                </a:solidFill>
              </a:rPr>
              <a:t>                                                               </a:t>
            </a:r>
            <a:r>
              <a:rPr lang="en-US" sz="2400" b="1" dirty="0" err="1" smtClean="0">
                <a:solidFill>
                  <a:srgbClr val="FFFF00"/>
                </a:solidFill>
              </a:rPr>
              <a:t>parcul</a:t>
            </a:r>
            <a:r>
              <a:rPr lang="en-US" sz="2400" b="1" dirty="0" smtClean="0">
                <a:solidFill>
                  <a:srgbClr val="FFFF00"/>
                </a:solidFill>
              </a:rPr>
              <a:t> </a:t>
            </a:r>
            <a:r>
              <a:rPr lang="en-US" sz="2400" b="1" dirty="0" err="1" smtClean="0">
                <a:solidFill>
                  <a:srgbClr val="FFFF00"/>
                </a:solidFill>
              </a:rPr>
              <a:t>Retiro</a:t>
            </a:r>
            <a:r>
              <a:rPr lang="en-US" sz="2400" dirty="0" smtClean="0">
                <a:solidFill>
                  <a:srgbClr val="FFFF00"/>
                </a:solidFill>
              </a:rPr>
              <a:t>                       </a:t>
            </a:r>
            <a:endParaRPr lang="en-US" sz="2400" dirty="0">
              <a:solidFill>
                <a:srgbClr val="FFFF00"/>
              </a:solidFill>
            </a:endParaRPr>
          </a:p>
        </p:txBody>
      </p:sp>
      <p:sp>
        <p:nvSpPr>
          <p:cNvPr id="7" name="TextBox 6"/>
          <p:cNvSpPr txBox="1"/>
          <p:nvPr/>
        </p:nvSpPr>
        <p:spPr>
          <a:xfrm>
            <a:off x="914400" y="6172200"/>
            <a:ext cx="7772400" cy="461665"/>
          </a:xfrm>
          <a:prstGeom prst="rect">
            <a:avLst/>
          </a:prstGeom>
          <a:noFill/>
        </p:spPr>
        <p:txBody>
          <a:bodyPr wrap="square" rtlCol="0">
            <a:spAutoFit/>
          </a:bodyPr>
          <a:lstStyle/>
          <a:p>
            <a:r>
              <a:rPr lang="en-US" sz="2400" b="1" dirty="0" err="1" smtClean="0">
                <a:solidFill>
                  <a:srgbClr val="FFFF00"/>
                </a:solidFill>
              </a:rPr>
              <a:t>Muzeul</a:t>
            </a:r>
            <a:r>
              <a:rPr lang="en-US" sz="2400" b="1" dirty="0" smtClean="0">
                <a:solidFill>
                  <a:srgbClr val="FFFF00"/>
                </a:solidFill>
              </a:rPr>
              <a:t> de </a:t>
            </a:r>
            <a:r>
              <a:rPr lang="en-US" sz="2400" b="1" dirty="0" err="1" smtClean="0">
                <a:solidFill>
                  <a:srgbClr val="FFFF00"/>
                </a:solidFill>
              </a:rPr>
              <a:t>Arheologie</a:t>
            </a:r>
            <a:r>
              <a:rPr lang="en-US" sz="2400" b="1" dirty="0" smtClean="0">
                <a:solidFill>
                  <a:srgbClr val="FFFF00"/>
                </a:solidFill>
              </a:rPr>
              <a:t>		                         Toledo</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algn="l"/>
            <a:r>
              <a:rPr lang="en-US" sz="3600" b="1" dirty="0" err="1" smtClean="0">
                <a:solidFill>
                  <a:srgbClr val="FFFF00"/>
                </a:solidFill>
              </a:rPr>
              <a:t>Concluzii</a:t>
            </a:r>
            <a:r>
              <a:rPr lang="en-US" sz="3100" dirty="0" smtClean="0">
                <a:solidFill>
                  <a:srgbClr val="FFFF00"/>
                </a:solidFill>
              </a:rPr>
              <a:t/>
            </a:r>
            <a:br>
              <a:rPr lang="en-US" sz="3100" dirty="0" smtClean="0">
                <a:solidFill>
                  <a:srgbClr val="FFFF00"/>
                </a:solidFill>
              </a:rPr>
            </a:br>
            <a:r>
              <a:rPr lang="en-US" sz="3100" dirty="0" smtClean="0">
                <a:solidFill>
                  <a:srgbClr val="FFFF00"/>
                </a:solidFill>
              </a:rPr>
              <a:t>	</a:t>
            </a:r>
            <a:r>
              <a:rPr lang="en-US" sz="3100" dirty="0" err="1" smtClean="0">
                <a:solidFill>
                  <a:srgbClr val="FFFF00"/>
                </a:solidFill>
              </a:rPr>
              <a:t>Programul</a:t>
            </a:r>
            <a:r>
              <a:rPr lang="en-US" sz="3100" dirty="0" smtClean="0">
                <a:solidFill>
                  <a:srgbClr val="FFFF00"/>
                </a:solidFill>
              </a:rPr>
              <a:t> Erasmus+ a </a:t>
            </a:r>
            <a:r>
              <a:rPr lang="ro-RO" sz="3100" dirty="0" smtClean="0">
                <a:solidFill>
                  <a:srgbClr val="FFFF00"/>
                </a:solidFill>
              </a:rPr>
              <a:t>î</a:t>
            </a:r>
            <a:r>
              <a:rPr lang="en-US" sz="3100" dirty="0" err="1" smtClean="0">
                <a:solidFill>
                  <a:srgbClr val="FFFF00"/>
                </a:solidFill>
              </a:rPr>
              <a:t>ndeplinit</a:t>
            </a:r>
            <a:r>
              <a:rPr lang="en-US" sz="3100" dirty="0" smtClean="0">
                <a:solidFill>
                  <a:srgbClr val="FFFF00"/>
                </a:solidFill>
              </a:rPr>
              <a:t> </a:t>
            </a:r>
            <a:r>
              <a:rPr lang="en-US" sz="3100" dirty="0" err="1" smtClean="0">
                <a:solidFill>
                  <a:srgbClr val="FFFF00"/>
                </a:solidFill>
              </a:rPr>
              <a:t>nevoia</a:t>
            </a:r>
            <a:r>
              <a:rPr lang="en-US" sz="3100" dirty="0" smtClean="0">
                <a:solidFill>
                  <a:srgbClr val="FFFF00"/>
                </a:solidFill>
              </a:rPr>
              <a:t> de </a:t>
            </a:r>
            <a:r>
              <a:rPr lang="en-US" sz="3100" dirty="0" err="1" smtClean="0">
                <a:solidFill>
                  <a:srgbClr val="FFFF00"/>
                </a:solidFill>
              </a:rPr>
              <a:t>formare</a:t>
            </a:r>
            <a:r>
              <a:rPr lang="en-US" sz="3100" dirty="0" smtClean="0">
                <a:solidFill>
                  <a:srgbClr val="FFFF00"/>
                </a:solidFill>
              </a:rPr>
              <a:t> a </a:t>
            </a:r>
            <a:r>
              <a:rPr lang="en-US" sz="3100" dirty="0" err="1" smtClean="0">
                <a:solidFill>
                  <a:srgbClr val="FFFF00"/>
                </a:solidFill>
              </a:rPr>
              <a:t>cadrelor</a:t>
            </a:r>
            <a:r>
              <a:rPr lang="en-US" sz="3100" dirty="0" smtClean="0">
                <a:solidFill>
                  <a:srgbClr val="FFFF00"/>
                </a:solidFill>
              </a:rPr>
              <a:t> </a:t>
            </a:r>
            <a:r>
              <a:rPr lang="en-US" sz="3100" dirty="0" err="1" smtClean="0">
                <a:solidFill>
                  <a:srgbClr val="FFFF00"/>
                </a:solidFill>
              </a:rPr>
              <a:t>didactice</a:t>
            </a:r>
            <a:r>
              <a:rPr lang="en-US" sz="3100" dirty="0" smtClean="0">
                <a:solidFill>
                  <a:srgbClr val="FFFF00"/>
                </a:solidFill>
              </a:rPr>
              <a:t>, </a:t>
            </a:r>
            <a:r>
              <a:rPr lang="en-US" sz="3100" dirty="0" err="1" smtClean="0">
                <a:solidFill>
                  <a:srgbClr val="FFFF00"/>
                </a:solidFill>
              </a:rPr>
              <a:t>acestea</a:t>
            </a:r>
            <a:r>
              <a:rPr lang="en-US" sz="3100" dirty="0" smtClean="0">
                <a:solidFill>
                  <a:srgbClr val="FFFF00"/>
                </a:solidFill>
              </a:rPr>
              <a:t> c</a:t>
            </a:r>
            <a:r>
              <a:rPr lang="ro-RO" sz="3100" dirty="0" smtClean="0">
                <a:solidFill>
                  <a:srgbClr val="FFFF00"/>
                </a:solidFill>
              </a:rPr>
              <a:t>âş</a:t>
            </a:r>
            <a:r>
              <a:rPr lang="en-US" sz="3100" dirty="0" err="1" smtClean="0">
                <a:solidFill>
                  <a:srgbClr val="FFFF00"/>
                </a:solidFill>
              </a:rPr>
              <a:t>tig</a:t>
            </a:r>
            <a:r>
              <a:rPr lang="ro-RO" sz="3100" dirty="0" smtClean="0">
                <a:solidFill>
                  <a:srgbClr val="FFFF00"/>
                </a:solidFill>
              </a:rPr>
              <a:t>â</a:t>
            </a:r>
            <a:r>
              <a:rPr lang="en-US" sz="3100" dirty="0" err="1" smtClean="0">
                <a:solidFill>
                  <a:srgbClr val="FFFF00"/>
                </a:solidFill>
              </a:rPr>
              <a:t>nd</a:t>
            </a:r>
            <a:r>
              <a:rPr lang="en-US" sz="3100" dirty="0" smtClean="0">
                <a:solidFill>
                  <a:srgbClr val="FFFF00"/>
                </a:solidFill>
              </a:rPr>
              <a:t> </a:t>
            </a:r>
            <a:r>
              <a:rPr lang="en-US" sz="3100" dirty="0" err="1" smtClean="0">
                <a:solidFill>
                  <a:srgbClr val="FFFF00"/>
                </a:solidFill>
              </a:rPr>
              <a:t>experien</a:t>
            </a:r>
            <a:r>
              <a:rPr lang="ro-RO" sz="3100" dirty="0" smtClean="0">
                <a:solidFill>
                  <a:srgbClr val="FFFF00"/>
                </a:solidFill>
              </a:rPr>
              <a:t>ţă</a:t>
            </a:r>
            <a:r>
              <a:rPr lang="en-US" sz="3100" dirty="0" smtClean="0">
                <a:solidFill>
                  <a:srgbClr val="FFFF00"/>
                </a:solidFill>
              </a:rPr>
              <a:t> </a:t>
            </a:r>
            <a:r>
              <a:rPr lang="ro-RO" sz="3100" dirty="0" smtClean="0">
                <a:solidFill>
                  <a:srgbClr val="FFFF00"/>
                </a:solidFill>
              </a:rPr>
              <a:t>î</a:t>
            </a:r>
            <a:r>
              <a:rPr lang="en-US" sz="3100" dirty="0" smtClean="0">
                <a:solidFill>
                  <a:srgbClr val="FFFF00"/>
                </a:solidFill>
              </a:rPr>
              <a:t>n </a:t>
            </a:r>
            <a:r>
              <a:rPr lang="en-US" sz="3100" dirty="0" err="1" smtClean="0">
                <a:solidFill>
                  <a:srgbClr val="FFFF00"/>
                </a:solidFill>
              </a:rPr>
              <a:t>crearea</a:t>
            </a:r>
            <a:r>
              <a:rPr lang="en-US" sz="3100" dirty="0" smtClean="0">
                <a:solidFill>
                  <a:srgbClr val="FFFF00"/>
                </a:solidFill>
              </a:rPr>
              <a:t> de </a:t>
            </a:r>
            <a:r>
              <a:rPr lang="en-US" sz="3100" dirty="0" err="1" smtClean="0">
                <a:solidFill>
                  <a:srgbClr val="FFFF00"/>
                </a:solidFill>
              </a:rPr>
              <a:t>lec</a:t>
            </a:r>
            <a:r>
              <a:rPr lang="ro-RO" sz="3100" dirty="0" smtClean="0">
                <a:solidFill>
                  <a:srgbClr val="FFFF00"/>
                </a:solidFill>
              </a:rPr>
              <a:t>ţ</a:t>
            </a:r>
            <a:r>
              <a:rPr lang="en-US" sz="3100" dirty="0" smtClean="0">
                <a:solidFill>
                  <a:srgbClr val="FFFF00"/>
                </a:solidFill>
              </a:rPr>
              <a:t>ii </a:t>
            </a:r>
            <a:r>
              <a:rPr lang="en-US" sz="3100" dirty="0" err="1" smtClean="0">
                <a:solidFill>
                  <a:srgbClr val="FFFF00"/>
                </a:solidFill>
              </a:rPr>
              <a:t>atractive</a:t>
            </a:r>
            <a:r>
              <a:rPr lang="en-US" sz="3100" dirty="0" smtClean="0">
                <a:solidFill>
                  <a:srgbClr val="FFFF00"/>
                </a:solidFill>
              </a:rPr>
              <a:t> </a:t>
            </a:r>
            <a:r>
              <a:rPr lang="en-US" sz="3100" dirty="0" err="1" smtClean="0">
                <a:solidFill>
                  <a:srgbClr val="FFFF00"/>
                </a:solidFill>
              </a:rPr>
              <a:t>pentru</a:t>
            </a:r>
            <a:r>
              <a:rPr lang="en-US" sz="3100" dirty="0" smtClean="0">
                <a:solidFill>
                  <a:srgbClr val="FFFF00"/>
                </a:solidFill>
              </a:rPr>
              <a:t> </a:t>
            </a:r>
            <a:r>
              <a:rPr lang="en-US" sz="3100" dirty="0" err="1" smtClean="0">
                <a:solidFill>
                  <a:srgbClr val="FFFF00"/>
                </a:solidFill>
              </a:rPr>
              <a:t>elevi</a:t>
            </a:r>
            <a:r>
              <a:rPr lang="en-US" sz="3100" dirty="0" smtClean="0">
                <a:solidFill>
                  <a:srgbClr val="FFFF00"/>
                </a:solidFill>
              </a:rPr>
              <a:t>.</a:t>
            </a:r>
            <a:br>
              <a:rPr lang="en-US" sz="3100" dirty="0" smtClean="0">
                <a:solidFill>
                  <a:srgbClr val="FFFF00"/>
                </a:solidFill>
              </a:rPr>
            </a:br>
            <a:r>
              <a:rPr lang="en-US" sz="3100" dirty="0" smtClean="0">
                <a:solidFill>
                  <a:srgbClr val="FFFF00"/>
                </a:solidFill>
              </a:rPr>
              <a:t>	</a:t>
            </a:r>
            <a:r>
              <a:rPr lang="en-US" sz="3100" dirty="0" err="1" smtClean="0">
                <a:solidFill>
                  <a:srgbClr val="FFFF00"/>
                </a:solidFill>
              </a:rPr>
              <a:t>Impactul</a:t>
            </a:r>
            <a:r>
              <a:rPr lang="en-US" sz="3100" dirty="0" smtClean="0">
                <a:solidFill>
                  <a:srgbClr val="FFFF00"/>
                </a:solidFill>
              </a:rPr>
              <a:t> a </a:t>
            </a:r>
            <a:r>
              <a:rPr lang="en-US" sz="3100" dirty="0" err="1" smtClean="0">
                <a:solidFill>
                  <a:srgbClr val="FFFF00"/>
                </a:solidFill>
              </a:rPr>
              <a:t>fost</a:t>
            </a:r>
            <a:r>
              <a:rPr lang="en-US" sz="3100" dirty="0" smtClean="0">
                <a:solidFill>
                  <a:srgbClr val="FFFF00"/>
                </a:solidFill>
              </a:rPr>
              <a:t> </a:t>
            </a:r>
            <a:r>
              <a:rPr lang="en-US" sz="3100" dirty="0" err="1" smtClean="0">
                <a:solidFill>
                  <a:srgbClr val="FFFF00"/>
                </a:solidFill>
              </a:rPr>
              <a:t>unul</a:t>
            </a:r>
            <a:r>
              <a:rPr lang="en-US" sz="3100" dirty="0" smtClean="0">
                <a:solidFill>
                  <a:srgbClr val="FFFF00"/>
                </a:solidFill>
              </a:rPr>
              <a:t> </a:t>
            </a:r>
            <a:r>
              <a:rPr lang="en-US" sz="3100" dirty="0" err="1" smtClean="0">
                <a:solidFill>
                  <a:srgbClr val="FFFF00"/>
                </a:solidFill>
              </a:rPr>
              <a:t>pozitiv</a:t>
            </a:r>
            <a:r>
              <a:rPr lang="en-US" sz="3100" dirty="0" smtClean="0">
                <a:solidFill>
                  <a:srgbClr val="FFFF00"/>
                </a:solidFill>
              </a:rPr>
              <a:t>: </a:t>
            </a:r>
            <a:r>
              <a:rPr lang="en-US" sz="3100" dirty="0" err="1" smtClean="0">
                <a:solidFill>
                  <a:srgbClr val="FFFF00"/>
                </a:solidFill>
              </a:rPr>
              <a:t>cei</a:t>
            </a:r>
            <a:r>
              <a:rPr lang="en-US" sz="3100" dirty="0" smtClean="0">
                <a:solidFill>
                  <a:srgbClr val="FFFF00"/>
                </a:solidFill>
              </a:rPr>
              <a:t> 3 </a:t>
            </a:r>
            <a:r>
              <a:rPr lang="en-US" sz="3100" dirty="0" err="1" smtClean="0">
                <a:solidFill>
                  <a:srgbClr val="FFFF00"/>
                </a:solidFill>
              </a:rPr>
              <a:t>profesori</a:t>
            </a:r>
            <a:r>
              <a:rPr lang="en-US" sz="3100" dirty="0" smtClean="0">
                <a:solidFill>
                  <a:srgbClr val="FFFF00"/>
                </a:solidFill>
              </a:rPr>
              <a:t> au </a:t>
            </a:r>
            <a:r>
              <a:rPr lang="en-US" sz="3100" dirty="0" err="1" smtClean="0">
                <a:solidFill>
                  <a:srgbClr val="FFFF00"/>
                </a:solidFill>
              </a:rPr>
              <a:t>dezvoltat</a:t>
            </a:r>
            <a:r>
              <a:rPr lang="en-US" sz="3100" dirty="0" smtClean="0">
                <a:solidFill>
                  <a:srgbClr val="FFFF00"/>
                </a:solidFill>
              </a:rPr>
              <a:t> </a:t>
            </a:r>
            <a:r>
              <a:rPr lang="en-US" sz="3100" dirty="0" err="1" smtClean="0">
                <a:solidFill>
                  <a:srgbClr val="FFFF00"/>
                </a:solidFill>
              </a:rPr>
              <a:t>competen</a:t>
            </a:r>
            <a:r>
              <a:rPr lang="ro-RO" sz="3100" dirty="0" smtClean="0">
                <a:solidFill>
                  <a:srgbClr val="FFFF00"/>
                </a:solidFill>
              </a:rPr>
              <a:t>ţ</a:t>
            </a:r>
            <a:r>
              <a:rPr lang="en-US" sz="3100" dirty="0" smtClean="0">
                <a:solidFill>
                  <a:srgbClr val="FFFF00"/>
                </a:solidFill>
              </a:rPr>
              <a:t>e </a:t>
            </a:r>
            <a:r>
              <a:rPr lang="en-US" sz="3100" dirty="0" err="1" smtClean="0">
                <a:solidFill>
                  <a:srgbClr val="FFFF00"/>
                </a:solidFill>
              </a:rPr>
              <a:t>culturale</a:t>
            </a:r>
            <a:r>
              <a:rPr lang="en-US" sz="3100" dirty="0" smtClean="0">
                <a:solidFill>
                  <a:srgbClr val="FFFF00"/>
                </a:solidFill>
              </a:rPr>
              <a:t>, </a:t>
            </a:r>
            <a:r>
              <a:rPr lang="ro-RO" sz="3100" dirty="0" smtClean="0">
                <a:solidFill>
                  <a:srgbClr val="FFFF00"/>
                </a:solidFill>
              </a:rPr>
              <a:t>ş</a:t>
            </a:r>
            <a:r>
              <a:rPr lang="en-US" sz="3100" dirty="0" err="1" smtClean="0">
                <a:solidFill>
                  <a:srgbClr val="FFFF00"/>
                </a:solidFill>
              </a:rPr>
              <a:t>i</a:t>
            </a:r>
            <a:r>
              <a:rPr lang="en-US" sz="3100" dirty="0" smtClean="0">
                <a:solidFill>
                  <a:srgbClr val="FFFF00"/>
                </a:solidFill>
              </a:rPr>
              <a:t>-au </a:t>
            </a:r>
            <a:r>
              <a:rPr lang="ro-RO" sz="3100" dirty="0" smtClean="0">
                <a:solidFill>
                  <a:srgbClr val="FFFF00"/>
                </a:solidFill>
              </a:rPr>
              <a:t>î</a:t>
            </a:r>
            <a:r>
              <a:rPr lang="en-US" sz="3100" dirty="0" err="1" smtClean="0">
                <a:solidFill>
                  <a:srgbClr val="FFFF00"/>
                </a:solidFill>
              </a:rPr>
              <a:t>mbun</a:t>
            </a:r>
            <a:r>
              <a:rPr lang="ro-RO" sz="3100" dirty="0" smtClean="0">
                <a:solidFill>
                  <a:srgbClr val="FFFF00"/>
                </a:solidFill>
              </a:rPr>
              <a:t>ă</a:t>
            </a:r>
            <a:r>
              <a:rPr lang="en-US" sz="3100" dirty="0" smtClean="0">
                <a:solidFill>
                  <a:srgbClr val="FFFF00"/>
                </a:solidFill>
              </a:rPr>
              <a:t>t</a:t>
            </a:r>
            <a:r>
              <a:rPr lang="ro-RO" sz="3100" dirty="0" smtClean="0">
                <a:solidFill>
                  <a:srgbClr val="FFFF00"/>
                </a:solidFill>
              </a:rPr>
              <a:t>ăţ</a:t>
            </a:r>
            <a:r>
              <a:rPr lang="en-US" sz="3100" dirty="0" smtClean="0">
                <a:solidFill>
                  <a:srgbClr val="FFFF00"/>
                </a:solidFill>
              </a:rPr>
              <a:t>it </a:t>
            </a:r>
            <a:r>
              <a:rPr lang="en-US" sz="3100" dirty="0" err="1" smtClean="0">
                <a:solidFill>
                  <a:srgbClr val="FFFF00"/>
                </a:solidFill>
              </a:rPr>
              <a:t>competen</a:t>
            </a:r>
            <a:r>
              <a:rPr lang="ro-RO" sz="3100" dirty="0" smtClean="0">
                <a:solidFill>
                  <a:srgbClr val="FFFF00"/>
                </a:solidFill>
              </a:rPr>
              <a:t>ţ</a:t>
            </a:r>
            <a:r>
              <a:rPr lang="en-US" sz="3100" dirty="0" err="1" smtClean="0">
                <a:solidFill>
                  <a:srgbClr val="FFFF00"/>
                </a:solidFill>
              </a:rPr>
              <a:t>ele</a:t>
            </a:r>
            <a:r>
              <a:rPr lang="en-US" sz="3100" dirty="0" smtClean="0">
                <a:solidFill>
                  <a:srgbClr val="FFFF00"/>
                </a:solidFill>
              </a:rPr>
              <a:t> </a:t>
            </a:r>
            <a:r>
              <a:rPr lang="ro-RO" sz="3100" dirty="0" smtClean="0">
                <a:solidFill>
                  <a:srgbClr val="FFFF00"/>
                </a:solidFill>
              </a:rPr>
              <a:t>î</a:t>
            </a:r>
            <a:r>
              <a:rPr lang="en-US" sz="3100" dirty="0" smtClean="0">
                <a:solidFill>
                  <a:srgbClr val="FFFF00"/>
                </a:solidFill>
              </a:rPr>
              <a:t>n </a:t>
            </a:r>
            <a:r>
              <a:rPr lang="en-US" sz="3100" dirty="0" err="1" smtClean="0">
                <a:solidFill>
                  <a:srgbClr val="FFFF00"/>
                </a:solidFill>
              </a:rPr>
              <a:t>utilizarea</a:t>
            </a:r>
            <a:r>
              <a:rPr lang="en-US" sz="3100" dirty="0" smtClean="0">
                <a:solidFill>
                  <a:srgbClr val="FFFF00"/>
                </a:solidFill>
              </a:rPr>
              <a:t> TIC </a:t>
            </a:r>
            <a:r>
              <a:rPr lang="ro-RO" sz="3100" dirty="0" smtClean="0">
                <a:solidFill>
                  <a:srgbClr val="FFFF00"/>
                </a:solidFill>
              </a:rPr>
              <a:t>ş</a:t>
            </a:r>
            <a:r>
              <a:rPr lang="en-US" sz="3100" dirty="0" err="1" smtClean="0">
                <a:solidFill>
                  <a:srgbClr val="FFFF00"/>
                </a:solidFill>
              </a:rPr>
              <a:t>i</a:t>
            </a:r>
            <a:r>
              <a:rPr lang="en-US" sz="3100" dirty="0" smtClean="0">
                <a:solidFill>
                  <a:srgbClr val="FFFF00"/>
                </a:solidFill>
              </a:rPr>
              <a:t> a </a:t>
            </a:r>
            <a:r>
              <a:rPr lang="en-US" sz="3100" dirty="0" err="1" smtClean="0">
                <a:solidFill>
                  <a:srgbClr val="FFFF00"/>
                </a:solidFill>
              </a:rPr>
              <a:t>crescut</a:t>
            </a:r>
            <a:r>
              <a:rPr lang="en-US" sz="3100" dirty="0" smtClean="0">
                <a:solidFill>
                  <a:srgbClr val="FFFF00"/>
                </a:solidFill>
              </a:rPr>
              <a:t> </a:t>
            </a:r>
            <a:r>
              <a:rPr lang="ro-RO" sz="3100" dirty="0" smtClean="0">
                <a:solidFill>
                  <a:srgbClr val="FFFF00"/>
                </a:solidFill>
              </a:rPr>
              <a:t>î</a:t>
            </a:r>
            <a:r>
              <a:rPr lang="en-US" sz="3100" dirty="0" err="1" smtClean="0">
                <a:solidFill>
                  <a:srgbClr val="FFFF00"/>
                </a:solidFill>
              </a:rPr>
              <a:t>ncrederea</a:t>
            </a:r>
            <a:r>
              <a:rPr lang="en-US" sz="3100" dirty="0" smtClean="0">
                <a:solidFill>
                  <a:srgbClr val="FFFF00"/>
                </a:solidFill>
              </a:rPr>
              <a:t> in for</a:t>
            </a:r>
            <a:r>
              <a:rPr lang="ro-RO" sz="3100" dirty="0" smtClean="0">
                <a:solidFill>
                  <a:srgbClr val="FFFF00"/>
                </a:solidFill>
              </a:rPr>
              <a:t>ţ</a:t>
            </a:r>
            <a:r>
              <a:rPr lang="en-US" sz="3100" dirty="0" err="1" smtClean="0">
                <a:solidFill>
                  <a:srgbClr val="FFFF00"/>
                </a:solidFill>
              </a:rPr>
              <a:t>ele</a:t>
            </a:r>
            <a:r>
              <a:rPr lang="en-US" sz="3100" dirty="0" smtClean="0">
                <a:solidFill>
                  <a:srgbClr val="FFFF00"/>
                </a:solidFill>
              </a:rPr>
              <a:t> </a:t>
            </a:r>
            <a:r>
              <a:rPr lang="en-US" sz="3100" dirty="0" err="1" smtClean="0">
                <a:solidFill>
                  <a:srgbClr val="FFFF00"/>
                </a:solidFill>
              </a:rPr>
              <a:t>proprii</a:t>
            </a:r>
            <a:r>
              <a:rPr lang="en-US" sz="3100" dirty="0" smtClean="0">
                <a:solidFill>
                  <a:srgbClr val="FFFF00"/>
                </a:solidFill>
              </a:rPr>
              <a:t> de a </a:t>
            </a:r>
            <a:r>
              <a:rPr lang="en-US" sz="3100" dirty="0" err="1" smtClean="0">
                <a:solidFill>
                  <a:srgbClr val="FFFF00"/>
                </a:solidFill>
              </a:rPr>
              <a:t>mai</a:t>
            </a:r>
            <a:r>
              <a:rPr lang="en-US" sz="3100" dirty="0" smtClean="0">
                <a:solidFill>
                  <a:srgbClr val="FFFF00"/>
                </a:solidFill>
              </a:rPr>
              <a:t> </a:t>
            </a:r>
            <a:r>
              <a:rPr lang="en-US" sz="3100" dirty="0" err="1" smtClean="0">
                <a:solidFill>
                  <a:srgbClr val="FFFF00"/>
                </a:solidFill>
              </a:rPr>
              <a:t>participa</a:t>
            </a:r>
            <a:r>
              <a:rPr lang="en-US" sz="3100" dirty="0" smtClean="0">
                <a:solidFill>
                  <a:srgbClr val="FFFF00"/>
                </a:solidFill>
              </a:rPr>
              <a:t> </a:t>
            </a:r>
            <a:r>
              <a:rPr lang="ro-RO" sz="3100" dirty="0" smtClean="0">
                <a:solidFill>
                  <a:srgbClr val="FFFF00"/>
                </a:solidFill>
              </a:rPr>
              <a:t>î</a:t>
            </a:r>
            <a:r>
              <a:rPr lang="en-US" sz="3100" dirty="0" smtClean="0">
                <a:solidFill>
                  <a:srgbClr val="FFFF00"/>
                </a:solidFill>
              </a:rPr>
              <a:t>n </a:t>
            </a:r>
            <a:r>
              <a:rPr lang="en-US" sz="3100" dirty="0" err="1" smtClean="0">
                <a:solidFill>
                  <a:srgbClr val="FFFF00"/>
                </a:solidFill>
              </a:rPr>
              <a:t>viitor</a:t>
            </a:r>
            <a:r>
              <a:rPr lang="en-US" sz="3100" dirty="0" smtClean="0">
                <a:solidFill>
                  <a:srgbClr val="FFFF00"/>
                </a:solidFill>
              </a:rPr>
              <a:t> </a:t>
            </a:r>
            <a:r>
              <a:rPr lang="ro-RO" sz="3100" dirty="0" smtClean="0">
                <a:solidFill>
                  <a:srgbClr val="FFFF00"/>
                </a:solidFill>
              </a:rPr>
              <a:t>ş</a:t>
            </a:r>
            <a:r>
              <a:rPr lang="en-US" sz="3100" dirty="0" err="1" smtClean="0">
                <a:solidFill>
                  <a:srgbClr val="FFFF00"/>
                </a:solidFill>
              </a:rPr>
              <a:t>i</a:t>
            </a:r>
            <a:r>
              <a:rPr lang="en-US" sz="3100" dirty="0" smtClean="0">
                <a:solidFill>
                  <a:srgbClr val="FFFF00"/>
                </a:solidFill>
              </a:rPr>
              <a:t> la </a:t>
            </a:r>
            <a:r>
              <a:rPr lang="en-US" sz="3100" dirty="0" err="1" smtClean="0">
                <a:solidFill>
                  <a:srgbClr val="FFFF00"/>
                </a:solidFill>
              </a:rPr>
              <a:t>alte</a:t>
            </a:r>
            <a:r>
              <a:rPr lang="en-US" sz="3100" dirty="0" smtClean="0">
                <a:solidFill>
                  <a:srgbClr val="FFFF00"/>
                </a:solidFill>
              </a:rPr>
              <a:t> </a:t>
            </a:r>
            <a:r>
              <a:rPr lang="en-US" sz="3100" dirty="0" err="1" smtClean="0">
                <a:solidFill>
                  <a:srgbClr val="FFFF00"/>
                </a:solidFill>
              </a:rPr>
              <a:t>programe</a:t>
            </a:r>
            <a:r>
              <a:rPr lang="en-US" sz="3100" dirty="0" smtClean="0">
                <a:solidFill>
                  <a:srgbClr val="FFFF00"/>
                </a:solidFill>
              </a:rPr>
              <a:t> Erasmus+ </a:t>
            </a:r>
            <a:r>
              <a:rPr lang="ro-RO" sz="3100" dirty="0" smtClean="0">
                <a:solidFill>
                  <a:srgbClr val="FFFF00"/>
                </a:solidFill>
              </a:rPr>
              <a:t>î</a:t>
            </a:r>
            <a:r>
              <a:rPr lang="en-US" sz="3100" dirty="0" smtClean="0">
                <a:solidFill>
                  <a:srgbClr val="FFFF00"/>
                </a:solidFill>
              </a:rPr>
              <a:t>n </a:t>
            </a:r>
            <a:r>
              <a:rPr lang="en-US" sz="3100" dirty="0" err="1" smtClean="0">
                <a:solidFill>
                  <a:srgbClr val="FFFF00"/>
                </a:solidFill>
              </a:rPr>
              <a:t>alte</a:t>
            </a:r>
            <a:r>
              <a:rPr lang="en-US" sz="3100" dirty="0" smtClean="0">
                <a:solidFill>
                  <a:srgbClr val="FFFF00"/>
                </a:solidFill>
              </a:rPr>
              <a:t> </a:t>
            </a:r>
            <a:r>
              <a:rPr lang="ro-RO" sz="3100" dirty="0" smtClean="0">
                <a:solidFill>
                  <a:srgbClr val="FFFF00"/>
                </a:solidFill>
              </a:rPr>
              <a:t>ţă</a:t>
            </a:r>
            <a:r>
              <a:rPr lang="en-US" sz="3100" dirty="0" err="1" smtClean="0">
                <a:solidFill>
                  <a:srgbClr val="FFFF00"/>
                </a:solidFill>
              </a:rPr>
              <a:t>ri</a:t>
            </a:r>
            <a:r>
              <a:rPr lang="en-US" sz="3100" dirty="0" smtClean="0">
                <a:solidFill>
                  <a:srgbClr val="FFFF00"/>
                </a:solidFill>
              </a:rPr>
              <a:t>.</a:t>
            </a:r>
            <a:br>
              <a:rPr lang="en-US" sz="3100" dirty="0" smtClean="0">
                <a:solidFill>
                  <a:srgbClr val="FFFF00"/>
                </a:solidFill>
              </a:rPr>
            </a:br>
            <a:r>
              <a:rPr lang="en-US" sz="3100" dirty="0" smtClean="0">
                <a:solidFill>
                  <a:srgbClr val="FFFF00"/>
                </a:solidFill>
              </a:rPr>
              <a:t>	De </a:t>
            </a:r>
            <a:r>
              <a:rPr lang="en-US" sz="3100" dirty="0" err="1" smtClean="0">
                <a:solidFill>
                  <a:srgbClr val="FFFF00"/>
                </a:solidFill>
              </a:rPr>
              <a:t>asemenea</a:t>
            </a:r>
            <a:r>
              <a:rPr lang="en-US" sz="3100" dirty="0" smtClean="0">
                <a:solidFill>
                  <a:srgbClr val="FFFF00"/>
                </a:solidFill>
              </a:rPr>
              <a:t>, </a:t>
            </a:r>
            <a:r>
              <a:rPr lang="en-US" sz="3100" dirty="0" err="1" smtClean="0">
                <a:solidFill>
                  <a:srgbClr val="FFFF00"/>
                </a:solidFill>
              </a:rPr>
              <a:t>participarea</a:t>
            </a:r>
            <a:r>
              <a:rPr lang="en-US" sz="3100" dirty="0" smtClean="0">
                <a:solidFill>
                  <a:srgbClr val="FFFF00"/>
                </a:solidFill>
              </a:rPr>
              <a:t> la </a:t>
            </a:r>
            <a:r>
              <a:rPr lang="en-US" sz="3100" dirty="0" err="1" smtClean="0">
                <a:solidFill>
                  <a:srgbClr val="FFFF00"/>
                </a:solidFill>
              </a:rPr>
              <a:t>aceast</a:t>
            </a:r>
            <a:r>
              <a:rPr lang="ro-RO" sz="3100" dirty="0" smtClean="0">
                <a:solidFill>
                  <a:srgbClr val="FFFF00"/>
                </a:solidFill>
              </a:rPr>
              <a:t>ă</a:t>
            </a:r>
            <a:r>
              <a:rPr lang="en-US" sz="3100" dirty="0" smtClean="0">
                <a:solidFill>
                  <a:srgbClr val="FFFF00"/>
                </a:solidFill>
              </a:rPr>
              <a:t> </a:t>
            </a:r>
            <a:r>
              <a:rPr lang="en-US" sz="3100" dirty="0" err="1" smtClean="0">
                <a:solidFill>
                  <a:srgbClr val="FFFF00"/>
                </a:solidFill>
              </a:rPr>
              <a:t>mobilitate</a:t>
            </a:r>
            <a:r>
              <a:rPr lang="en-US" sz="3100" dirty="0" smtClean="0">
                <a:solidFill>
                  <a:srgbClr val="FFFF00"/>
                </a:solidFill>
              </a:rPr>
              <a:t> a </a:t>
            </a:r>
            <a:r>
              <a:rPr lang="en-US" sz="3100" dirty="0" err="1" smtClean="0">
                <a:solidFill>
                  <a:srgbClr val="FFFF00"/>
                </a:solidFill>
              </a:rPr>
              <a:t>contribuit</a:t>
            </a:r>
            <a:r>
              <a:rPr lang="en-US" sz="3100" dirty="0" smtClean="0">
                <a:solidFill>
                  <a:srgbClr val="FFFF00"/>
                </a:solidFill>
              </a:rPr>
              <a:t> la </a:t>
            </a:r>
            <a:r>
              <a:rPr lang="en-US" sz="3100" dirty="0" err="1" smtClean="0">
                <a:solidFill>
                  <a:srgbClr val="FFFF00"/>
                </a:solidFill>
              </a:rPr>
              <a:t>interna</a:t>
            </a:r>
            <a:r>
              <a:rPr lang="ro-RO" sz="3100" dirty="0" smtClean="0">
                <a:solidFill>
                  <a:srgbClr val="FFFF00"/>
                </a:solidFill>
              </a:rPr>
              <a:t>ţ</a:t>
            </a:r>
            <a:r>
              <a:rPr lang="en-US" sz="3100" dirty="0" err="1" smtClean="0">
                <a:solidFill>
                  <a:srgbClr val="FFFF00"/>
                </a:solidFill>
              </a:rPr>
              <a:t>ionalizarea</a:t>
            </a:r>
            <a:r>
              <a:rPr lang="en-US" sz="3100" dirty="0" smtClean="0">
                <a:solidFill>
                  <a:srgbClr val="FFFF00"/>
                </a:solidFill>
              </a:rPr>
              <a:t> </a:t>
            </a:r>
            <a:r>
              <a:rPr lang="ro-RO" sz="3100" dirty="0" smtClean="0">
                <a:solidFill>
                  <a:srgbClr val="FFFF00"/>
                </a:solidFill>
              </a:rPr>
              <a:t>Ş</a:t>
            </a:r>
            <a:r>
              <a:rPr lang="en-US" sz="3100" dirty="0" err="1" smtClean="0">
                <a:solidFill>
                  <a:srgbClr val="FFFF00"/>
                </a:solidFill>
              </a:rPr>
              <a:t>colii</a:t>
            </a:r>
            <a:r>
              <a:rPr lang="en-US" sz="3100" dirty="0" smtClean="0">
                <a:solidFill>
                  <a:srgbClr val="FFFF00"/>
                </a:solidFill>
              </a:rPr>
              <a:t> </a:t>
            </a:r>
            <a:r>
              <a:rPr lang="en-US" sz="3100" dirty="0" err="1" smtClean="0">
                <a:solidFill>
                  <a:srgbClr val="FFFF00"/>
                </a:solidFill>
              </a:rPr>
              <a:t>Gimnaziale</a:t>
            </a:r>
            <a:r>
              <a:rPr lang="en-US" sz="3100" dirty="0" smtClean="0">
                <a:solidFill>
                  <a:srgbClr val="FFFF00"/>
                </a:solidFill>
              </a:rPr>
              <a:t> </a:t>
            </a:r>
            <a:r>
              <a:rPr lang="en-US" sz="3100" dirty="0" err="1" smtClean="0">
                <a:solidFill>
                  <a:srgbClr val="FFFF00"/>
                </a:solidFill>
              </a:rPr>
              <a:t>Costi</a:t>
            </a:r>
            <a:r>
              <a:rPr lang="ro-RO" sz="3100" dirty="0" smtClean="0">
                <a:solidFill>
                  <a:srgbClr val="FFFF00"/>
                </a:solidFill>
              </a:rPr>
              <a:t>ş</a:t>
            </a:r>
            <a:r>
              <a:rPr lang="en-US" sz="3100" dirty="0" smtClean="0">
                <a:solidFill>
                  <a:srgbClr val="FFFF00"/>
                </a:solidFill>
              </a:rPr>
              <a:t>a, </a:t>
            </a:r>
            <a:r>
              <a:rPr lang="en-US" sz="3100" dirty="0" err="1" smtClean="0">
                <a:solidFill>
                  <a:srgbClr val="FFFF00"/>
                </a:solidFill>
              </a:rPr>
              <a:t>aceasta</a:t>
            </a:r>
            <a:r>
              <a:rPr lang="en-US" sz="3100" dirty="0" smtClean="0">
                <a:solidFill>
                  <a:srgbClr val="FFFF00"/>
                </a:solidFill>
              </a:rPr>
              <a:t> </a:t>
            </a:r>
            <a:r>
              <a:rPr lang="en-US" sz="3100" dirty="0" err="1" smtClean="0">
                <a:solidFill>
                  <a:srgbClr val="FFFF00"/>
                </a:solidFill>
              </a:rPr>
              <a:t>devenind</a:t>
            </a:r>
            <a:r>
              <a:rPr lang="en-US" sz="3100" dirty="0" smtClean="0">
                <a:solidFill>
                  <a:srgbClr val="FFFF00"/>
                </a:solidFill>
              </a:rPr>
              <a:t> </a:t>
            </a:r>
            <a:r>
              <a:rPr lang="en-US" sz="3100" dirty="0" err="1" smtClean="0">
                <a:solidFill>
                  <a:srgbClr val="FFFF00"/>
                </a:solidFill>
              </a:rPr>
              <a:t>vizibil</a:t>
            </a:r>
            <a:r>
              <a:rPr lang="ro-RO" sz="3100" dirty="0" smtClean="0">
                <a:solidFill>
                  <a:srgbClr val="FFFF00"/>
                </a:solidFill>
              </a:rPr>
              <a:t>ă</a:t>
            </a:r>
            <a:r>
              <a:rPr lang="en-US" sz="3100" dirty="0" smtClean="0">
                <a:solidFill>
                  <a:srgbClr val="FFFF00"/>
                </a:solidFill>
              </a:rPr>
              <a:t> la </a:t>
            </a:r>
            <a:r>
              <a:rPr lang="en-US" sz="3100" dirty="0" err="1" smtClean="0">
                <a:solidFill>
                  <a:srgbClr val="FFFF00"/>
                </a:solidFill>
              </a:rPr>
              <a:t>nivel</a:t>
            </a:r>
            <a:r>
              <a:rPr lang="en-US" sz="3100" dirty="0" smtClean="0">
                <a:solidFill>
                  <a:srgbClr val="FFFF00"/>
                </a:solidFill>
              </a:rPr>
              <a:t> </a:t>
            </a:r>
            <a:r>
              <a:rPr lang="en-US" sz="3100" dirty="0" err="1" smtClean="0">
                <a:solidFill>
                  <a:srgbClr val="FFFF00"/>
                </a:solidFill>
              </a:rPr>
              <a:t>european</a:t>
            </a:r>
            <a:r>
              <a:rPr lang="en-US" sz="3100" dirty="0" smtClean="0">
                <a:solidFill>
                  <a:srgbClr val="FFFF00"/>
                </a:solidFill>
              </a:rPr>
              <a:t>.</a:t>
            </a:r>
            <a:r>
              <a:rPr lang="en-US" sz="3100" dirty="0" smtClean="0"/>
              <a:t/>
            </a:r>
            <a:br>
              <a:rPr lang="en-US" sz="3100" dirty="0" smtClean="0"/>
            </a:b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US" sz="3100" dirty="0" smtClean="0">
                <a:solidFill>
                  <a:srgbClr val="FFFF00"/>
                </a:solidFill>
              </a:rPr>
              <a:t>	</a:t>
            </a:r>
            <a:r>
              <a:rPr lang="en-US" sz="3100" dirty="0" err="1" smtClean="0">
                <a:solidFill>
                  <a:srgbClr val="FFFF00"/>
                </a:solidFill>
              </a:rPr>
              <a:t>Timp</a:t>
            </a:r>
            <a:r>
              <a:rPr lang="en-US" sz="3100" dirty="0" smtClean="0">
                <a:solidFill>
                  <a:srgbClr val="FFFF00"/>
                </a:solidFill>
              </a:rPr>
              <a:t> de </a:t>
            </a:r>
            <a:r>
              <a:rPr lang="en-US" sz="3100" dirty="0" err="1" smtClean="0">
                <a:solidFill>
                  <a:srgbClr val="FFFF00"/>
                </a:solidFill>
              </a:rPr>
              <a:t>sapte</a:t>
            </a:r>
            <a:r>
              <a:rPr lang="en-US" sz="3100" dirty="0" smtClean="0">
                <a:solidFill>
                  <a:srgbClr val="FFFF00"/>
                </a:solidFill>
              </a:rPr>
              <a:t> </a:t>
            </a:r>
            <a:r>
              <a:rPr lang="en-US" sz="3100" dirty="0" err="1" smtClean="0">
                <a:solidFill>
                  <a:srgbClr val="FFFF00"/>
                </a:solidFill>
              </a:rPr>
              <a:t>zile</a:t>
            </a:r>
            <a:r>
              <a:rPr lang="en-US" sz="3100" dirty="0" smtClean="0">
                <a:solidFill>
                  <a:srgbClr val="FFFF00"/>
                </a:solidFill>
              </a:rPr>
              <a:t>, </a:t>
            </a:r>
            <a:r>
              <a:rPr lang="en-US" sz="3100" dirty="0" err="1" smtClean="0">
                <a:solidFill>
                  <a:srgbClr val="FFFF00"/>
                </a:solidFill>
              </a:rPr>
              <a:t>cele</a:t>
            </a:r>
            <a:r>
              <a:rPr lang="en-US" sz="3100" dirty="0" smtClean="0">
                <a:solidFill>
                  <a:srgbClr val="FFFF00"/>
                </a:solidFill>
              </a:rPr>
              <a:t> 3 cadre </a:t>
            </a:r>
            <a:r>
              <a:rPr lang="en-US" sz="3100" dirty="0" err="1" smtClean="0">
                <a:solidFill>
                  <a:srgbClr val="FFFF00"/>
                </a:solidFill>
              </a:rPr>
              <a:t>didactice</a:t>
            </a:r>
            <a:r>
              <a:rPr lang="en-US" sz="3100" dirty="0" smtClean="0">
                <a:solidFill>
                  <a:srgbClr val="FFFF00"/>
                </a:solidFill>
              </a:rPr>
              <a:t> ale </a:t>
            </a:r>
            <a:r>
              <a:rPr lang="en-US" sz="3100" dirty="0" err="1" smtClean="0">
                <a:solidFill>
                  <a:srgbClr val="FFFF00"/>
                </a:solidFill>
              </a:rPr>
              <a:t>Scolii</a:t>
            </a:r>
            <a:r>
              <a:rPr lang="en-US" sz="3100" dirty="0" smtClean="0">
                <a:solidFill>
                  <a:srgbClr val="FFFF00"/>
                </a:solidFill>
              </a:rPr>
              <a:t> </a:t>
            </a:r>
            <a:r>
              <a:rPr lang="en-US" sz="3100" dirty="0" err="1" smtClean="0">
                <a:solidFill>
                  <a:srgbClr val="FFFF00"/>
                </a:solidFill>
              </a:rPr>
              <a:t>Gimnaziale</a:t>
            </a:r>
            <a:r>
              <a:rPr lang="en-US" sz="3100" dirty="0" smtClean="0">
                <a:solidFill>
                  <a:srgbClr val="FFFF00"/>
                </a:solidFill>
              </a:rPr>
              <a:t> </a:t>
            </a:r>
            <a:r>
              <a:rPr lang="en-US" sz="3100" dirty="0" err="1" smtClean="0">
                <a:solidFill>
                  <a:srgbClr val="FFFF00"/>
                </a:solidFill>
              </a:rPr>
              <a:t>Costisa</a:t>
            </a:r>
            <a:r>
              <a:rPr lang="en-US" sz="3100" dirty="0" smtClean="0">
                <a:solidFill>
                  <a:srgbClr val="FFFF00"/>
                </a:solidFill>
              </a:rPr>
              <a:t>, au </a:t>
            </a:r>
            <a:r>
              <a:rPr lang="en-US" sz="3100" dirty="0" err="1" smtClean="0">
                <a:solidFill>
                  <a:srgbClr val="FFFF00"/>
                </a:solidFill>
              </a:rPr>
              <a:t>participat</a:t>
            </a:r>
            <a:r>
              <a:rPr lang="en-US" sz="3100" dirty="0" smtClean="0">
                <a:solidFill>
                  <a:srgbClr val="FFFF00"/>
                </a:solidFill>
              </a:rPr>
              <a:t> la </a:t>
            </a:r>
            <a:r>
              <a:rPr lang="en-US" sz="3100" dirty="0" err="1" smtClean="0">
                <a:solidFill>
                  <a:srgbClr val="FFFF00"/>
                </a:solidFill>
              </a:rPr>
              <a:t>cursul</a:t>
            </a:r>
            <a:r>
              <a:rPr lang="en-US" sz="3100" dirty="0" smtClean="0">
                <a:solidFill>
                  <a:srgbClr val="FFFF00"/>
                </a:solidFill>
              </a:rPr>
              <a:t> </a:t>
            </a:r>
            <a:r>
              <a:rPr lang="en-US" sz="3100" dirty="0" err="1" smtClean="0">
                <a:solidFill>
                  <a:srgbClr val="FFFF00"/>
                </a:solidFill>
              </a:rPr>
              <a:t>mobilitatii</a:t>
            </a:r>
            <a:r>
              <a:rPr lang="en-US" sz="3100" dirty="0" smtClean="0">
                <a:solidFill>
                  <a:srgbClr val="FFFF00"/>
                </a:solidFill>
              </a:rPr>
              <a:t> Erasmus+ care a </a:t>
            </a:r>
            <a:r>
              <a:rPr lang="en-US" sz="3100" dirty="0" err="1" smtClean="0">
                <a:solidFill>
                  <a:srgbClr val="FFFF00"/>
                </a:solidFill>
              </a:rPr>
              <a:t>avut</a:t>
            </a:r>
            <a:r>
              <a:rPr lang="en-US" sz="3100" dirty="0" smtClean="0">
                <a:solidFill>
                  <a:srgbClr val="FFFF00"/>
                </a:solidFill>
              </a:rPr>
              <a:t> loc in Alcala de Henares, </a:t>
            </a:r>
            <a:r>
              <a:rPr lang="en-US" sz="3100" dirty="0" err="1" smtClean="0">
                <a:solidFill>
                  <a:srgbClr val="FFFF00"/>
                </a:solidFill>
              </a:rPr>
              <a:t>Spania</a:t>
            </a:r>
            <a:r>
              <a:rPr lang="en-US" sz="3100" dirty="0" smtClean="0">
                <a:solidFill>
                  <a:srgbClr val="FFFF00"/>
                </a:solidFill>
              </a:rPr>
              <a:t>, </a:t>
            </a:r>
            <a:r>
              <a:rPr lang="en-US" sz="3100" dirty="0" err="1" smtClean="0">
                <a:solidFill>
                  <a:srgbClr val="FFFF00"/>
                </a:solidFill>
              </a:rPr>
              <a:t>alaturi</a:t>
            </a:r>
            <a:r>
              <a:rPr lang="en-US" sz="3100" dirty="0" smtClean="0">
                <a:solidFill>
                  <a:srgbClr val="FFFF00"/>
                </a:solidFill>
              </a:rPr>
              <a:t> de </a:t>
            </a:r>
            <a:r>
              <a:rPr lang="en-US" sz="3100" dirty="0" err="1" smtClean="0">
                <a:solidFill>
                  <a:srgbClr val="FFFF00"/>
                </a:solidFill>
              </a:rPr>
              <a:t>profesori</a:t>
            </a:r>
            <a:r>
              <a:rPr lang="en-US" sz="3100" dirty="0" smtClean="0">
                <a:solidFill>
                  <a:srgbClr val="FFFF00"/>
                </a:solidFill>
              </a:rPr>
              <a:t> din </a:t>
            </a:r>
            <a:r>
              <a:rPr lang="en-US" sz="3100" dirty="0" err="1" smtClean="0">
                <a:solidFill>
                  <a:srgbClr val="FFFF00"/>
                </a:solidFill>
              </a:rPr>
              <a:t>Ungaria</a:t>
            </a:r>
            <a:r>
              <a:rPr lang="en-US" sz="3100" dirty="0" smtClean="0">
                <a:solidFill>
                  <a:srgbClr val="FFFF00"/>
                </a:solidFill>
              </a:rPr>
              <a:t>, Serbia, Estonia, </a:t>
            </a:r>
            <a:r>
              <a:rPr lang="en-US" sz="3100" dirty="0" err="1" smtClean="0">
                <a:solidFill>
                  <a:srgbClr val="FFFF00"/>
                </a:solidFill>
              </a:rPr>
              <a:t>Cipru</a:t>
            </a:r>
            <a:r>
              <a:rPr lang="en-US" sz="3100" dirty="0" smtClean="0">
                <a:solidFill>
                  <a:srgbClr val="FFFF00"/>
                </a:solidFill>
              </a:rPr>
              <a:t>, </a:t>
            </a:r>
            <a:r>
              <a:rPr lang="en-US" sz="3100" dirty="0" err="1" smtClean="0">
                <a:solidFill>
                  <a:srgbClr val="FFFF00"/>
                </a:solidFill>
              </a:rPr>
              <a:t>si</a:t>
            </a:r>
            <a:r>
              <a:rPr lang="en-US" sz="3100" dirty="0" smtClean="0">
                <a:solidFill>
                  <a:srgbClr val="FFFF00"/>
                </a:solidFill>
              </a:rPr>
              <a:t> </a:t>
            </a:r>
            <a:r>
              <a:rPr lang="en-US" sz="3100" dirty="0" err="1" smtClean="0">
                <a:solidFill>
                  <a:srgbClr val="FFFF00"/>
                </a:solidFill>
              </a:rPr>
              <a:t>România</a:t>
            </a:r>
            <a:r>
              <a:rPr lang="en-US" sz="3100" dirty="0" smtClean="0">
                <a:solidFill>
                  <a:srgbClr val="FFFF00"/>
                </a:solidFill>
              </a:rPr>
              <a:t>, </a:t>
            </a:r>
            <a:r>
              <a:rPr lang="en-US" sz="3100" dirty="0" err="1" smtClean="0">
                <a:solidFill>
                  <a:srgbClr val="FFFF00"/>
                </a:solidFill>
              </a:rPr>
              <a:t>unde</a:t>
            </a:r>
            <a:r>
              <a:rPr lang="en-US" sz="3100" dirty="0" smtClean="0">
                <a:solidFill>
                  <a:srgbClr val="FFFF00"/>
                </a:solidFill>
              </a:rPr>
              <a:t> au </a:t>
            </a:r>
            <a:r>
              <a:rPr lang="en-US" sz="3100" dirty="0" err="1" smtClean="0">
                <a:solidFill>
                  <a:srgbClr val="FFFF00"/>
                </a:solidFill>
              </a:rPr>
              <a:t>aprofundat</a:t>
            </a:r>
            <a:r>
              <a:rPr lang="en-US" sz="3100" dirty="0" smtClean="0">
                <a:solidFill>
                  <a:srgbClr val="FFFF00"/>
                </a:solidFill>
              </a:rPr>
              <a:t> </a:t>
            </a:r>
            <a:r>
              <a:rPr lang="en-US" sz="3100" dirty="0" err="1" smtClean="0">
                <a:solidFill>
                  <a:srgbClr val="FFFF00"/>
                </a:solidFill>
              </a:rPr>
              <a:t>metode</a:t>
            </a:r>
            <a:r>
              <a:rPr lang="en-US" sz="3100" dirty="0" smtClean="0">
                <a:solidFill>
                  <a:srgbClr val="FFFF00"/>
                </a:solidFill>
              </a:rPr>
              <a:t> </a:t>
            </a:r>
            <a:r>
              <a:rPr lang="en-US" sz="3100" dirty="0" err="1" smtClean="0">
                <a:solidFill>
                  <a:srgbClr val="FFFF00"/>
                </a:solidFill>
              </a:rPr>
              <a:t>moderne</a:t>
            </a:r>
            <a:r>
              <a:rPr lang="en-US" sz="3100" dirty="0" smtClean="0">
                <a:solidFill>
                  <a:srgbClr val="FFFF00"/>
                </a:solidFill>
              </a:rPr>
              <a:t> de </a:t>
            </a:r>
            <a:r>
              <a:rPr lang="en-US" sz="3100" dirty="0" err="1" smtClean="0">
                <a:solidFill>
                  <a:srgbClr val="FFFF00"/>
                </a:solidFill>
              </a:rPr>
              <a:t>predare</a:t>
            </a:r>
            <a:r>
              <a:rPr lang="en-US" sz="3100" dirty="0" smtClean="0">
                <a:solidFill>
                  <a:srgbClr val="FFFF00"/>
                </a:solidFill>
              </a:rPr>
              <a:t> </a:t>
            </a:r>
            <a:r>
              <a:rPr lang="en-US" sz="3100" dirty="0" err="1" smtClean="0">
                <a:solidFill>
                  <a:srgbClr val="FFFF00"/>
                </a:solidFill>
              </a:rPr>
              <a:t>folosind</a:t>
            </a:r>
            <a:r>
              <a:rPr lang="en-US" sz="3100" dirty="0" smtClean="0">
                <a:solidFill>
                  <a:srgbClr val="FFFF00"/>
                </a:solidFill>
              </a:rPr>
              <a:t> diverse </a:t>
            </a:r>
            <a:r>
              <a:rPr lang="en-US" sz="3100" dirty="0" err="1" smtClean="0">
                <a:solidFill>
                  <a:srgbClr val="FFFF00"/>
                </a:solidFill>
              </a:rPr>
              <a:t>metodologii</a:t>
            </a:r>
            <a:r>
              <a:rPr lang="en-US" sz="3100" dirty="0" smtClean="0">
                <a:solidFill>
                  <a:srgbClr val="FFFF00"/>
                </a:solidFill>
              </a:rPr>
              <a:t> </a:t>
            </a:r>
            <a:r>
              <a:rPr lang="en-US" sz="3100" dirty="0" err="1" smtClean="0">
                <a:solidFill>
                  <a:srgbClr val="FFFF00"/>
                </a:solidFill>
              </a:rPr>
              <a:t>bazate</a:t>
            </a:r>
            <a:r>
              <a:rPr lang="en-US" sz="3100" dirty="0" smtClean="0">
                <a:solidFill>
                  <a:srgbClr val="FFFF00"/>
                </a:solidFill>
              </a:rPr>
              <a:t> </a:t>
            </a:r>
            <a:r>
              <a:rPr lang="en-US" sz="3100" dirty="0" err="1" smtClean="0">
                <a:solidFill>
                  <a:srgbClr val="FFFF00"/>
                </a:solidFill>
              </a:rPr>
              <a:t>pe</a:t>
            </a:r>
            <a:r>
              <a:rPr lang="en-US" sz="3100" dirty="0" smtClean="0">
                <a:solidFill>
                  <a:srgbClr val="FFFF00"/>
                </a:solidFill>
              </a:rPr>
              <a:t> </a:t>
            </a:r>
            <a:r>
              <a:rPr lang="en-US" sz="3100" dirty="0" err="1" smtClean="0">
                <a:solidFill>
                  <a:srgbClr val="FFFF00"/>
                </a:solidFill>
              </a:rPr>
              <a:t>munca</a:t>
            </a:r>
            <a:r>
              <a:rPr lang="en-US" sz="3100" dirty="0" smtClean="0">
                <a:solidFill>
                  <a:srgbClr val="FFFF00"/>
                </a:solidFill>
              </a:rPr>
              <a:t> de </a:t>
            </a:r>
            <a:r>
              <a:rPr lang="en-US" sz="3100" dirty="0" err="1" smtClean="0">
                <a:solidFill>
                  <a:srgbClr val="FFFF00"/>
                </a:solidFill>
              </a:rPr>
              <a:t>colaborare</a:t>
            </a:r>
            <a:r>
              <a:rPr lang="en-US" sz="3100" dirty="0" smtClean="0">
                <a:solidFill>
                  <a:srgbClr val="FFFF00"/>
                </a:solidFill>
              </a:rPr>
              <a:t>.</a:t>
            </a:r>
            <a:br>
              <a:rPr lang="en-US" sz="3100" dirty="0" smtClean="0">
                <a:solidFill>
                  <a:srgbClr val="FFFF00"/>
                </a:solidFill>
              </a:rPr>
            </a:br>
            <a:r>
              <a:rPr lang="en-US" sz="3100" dirty="0" smtClean="0">
                <a:solidFill>
                  <a:srgbClr val="FFFF00"/>
                </a:solidFill>
              </a:rPr>
              <a:t>	 </a:t>
            </a:r>
            <a:r>
              <a:rPr lang="en-US" sz="3100" dirty="0" err="1" smtClean="0">
                <a:solidFill>
                  <a:srgbClr val="FFFF00"/>
                </a:solidFill>
              </a:rPr>
              <a:t>Continutul</a:t>
            </a:r>
            <a:r>
              <a:rPr lang="en-US" sz="3100" dirty="0" smtClean="0">
                <a:solidFill>
                  <a:srgbClr val="FFFF00"/>
                </a:solidFill>
              </a:rPr>
              <a:t> </a:t>
            </a:r>
            <a:r>
              <a:rPr lang="en-US" sz="3100" dirty="0" err="1" smtClean="0">
                <a:solidFill>
                  <a:srgbClr val="FFFF00"/>
                </a:solidFill>
              </a:rPr>
              <a:t>cursului</a:t>
            </a:r>
            <a:r>
              <a:rPr lang="en-US" sz="3100" dirty="0" smtClean="0">
                <a:solidFill>
                  <a:srgbClr val="FFFF00"/>
                </a:solidFill>
              </a:rPr>
              <a:t> nu a </a:t>
            </a:r>
            <a:r>
              <a:rPr lang="en-US" sz="3100" dirty="0" err="1" smtClean="0">
                <a:solidFill>
                  <a:srgbClr val="FFFF00"/>
                </a:solidFill>
              </a:rPr>
              <a:t>fost</a:t>
            </a:r>
            <a:r>
              <a:rPr lang="en-US" sz="3100" dirty="0" smtClean="0">
                <a:solidFill>
                  <a:srgbClr val="FFFF00"/>
                </a:solidFill>
              </a:rPr>
              <a:t> </a:t>
            </a:r>
            <a:r>
              <a:rPr lang="en-US" sz="3100" dirty="0" err="1" smtClean="0">
                <a:solidFill>
                  <a:srgbClr val="FFFF00"/>
                </a:solidFill>
              </a:rPr>
              <a:t>limitat</a:t>
            </a:r>
            <a:r>
              <a:rPr lang="en-US" sz="3100" dirty="0" smtClean="0">
                <a:solidFill>
                  <a:srgbClr val="FFFF00"/>
                </a:solidFill>
              </a:rPr>
              <a:t> la </a:t>
            </a:r>
            <a:r>
              <a:rPr lang="en-US" sz="3100" dirty="0" err="1" smtClean="0">
                <a:solidFill>
                  <a:srgbClr val="FFFF00"/>
                </a:solidFill>
              </a:rPr>
              <a:t>profesorii</a:t>
            </a:r>
            <a:r>
              <a:rPr lang="en-US" sz="3100" dirty="0" smtClean="0">
                <a:solidFill>
                  <a:srgbClr val="FFFF00"/>
                </a:solidFill>
              </a:rPr>
              <a:t> de o </a:t>
            </a:r>
            <a:r>
              <a:rPr lang="en-US" sz="3100" dirty="0" err="1" smtClean="0">
                <a:solidFill>
                  <a:srgbClr val="FFFF00"/>
                </a:solidFill>
              </a:rPr>
              <a:t>anumitã</a:t>
            </a:r>
            <a:r>
              <a:rPr lang="en-US" sz="3100" dirty="0" smtClean="0">
                <a:solidFill>
                  <a:srgbClr val="FFFF00"/>
                </a:solidFill>
              </a:rPr>
              <a:t> </a:t>
            </a:r>
            <a:r>
              <a:rPr lang="en-US" sz="3100" dirty="0" err="1" smtClean="0">
                <a:solidFill>
                  <a:srgbClr val="FFFF00"/>
                </a:solidFill>
              </a:rPr>
              <a:t>disciplinã</a:t>
            </a:r>
            <a:r>
              <a:rPr lang="en-US" sz="3100" dirty="0" smtClean="0">
                <a:solidFill>
                  <a:srgbClr val="FFFF00"/>
                </a:solidFill>
              </a:rPr>
              <a:t>, din </a:t>
            </a:r>
            <a:r>
              <a:rPr lang="en-US" sz="3100" dirty="0" err="1" smtClean="0">
                <a:solidFill>
                  <a:srgbClr val="FFFF00"/>
                </a:solidFill>
              </a:rPr>
              <a:t>contrã</a:t>
            </a:r>
            <a:r>
              <a:rPr lang="en-US" sz="3100" dirty="0" smtClean="0">
                <a:solidFill>
                  <a:srgbClr val="FFFF00"/>
                </a:solidFill>
              </a:rPr>
              <a:t>, a </a:t>
            </a:r>
            <a:r>
              <a:rPr lang="en-US" sz="3100" dirty="0" err="1" smtClean="0">
                <a:solidFill>
                  <a:srgbClr val="FFFF00"/>
                </a:solidFill>
              </a:rPr>
              <a:t>fost</a:t>
            </a:r>
            <a:r>
              <a:rPr lang="en-US" sz="3100" dirty="0" smtClean="0">
                <a:solidFill>
                  <a:srgbClr val="FFFF00"/>
                </a:solidFill>
              </a:rPr>
              <a:t> </a:t>
            </a:r>
            <a:r>
              <a:rPr lang="en-US" sz="3100" dirty="0" err="1" smtClean="0">
                <a:solidFill>
                  <a:srgbClr val="FFFF00"/>
                </a:solidFill>
              </a:rPr>
              <a:t>destinat</a:t>
            </a:r>
            <a:r>
              <a:rPr lang="en-US" sz="3100" dirty="0" smtClean="0">
                <a:solidFill>
                  <a:srgbClr val="FFFF00"/>
                </a:solidFill>
              </a:rPr>
              <a:t> </a:t>
            </a:r>
            <a:r>
              <a:rPr lang="en-US" sz="3100" dirty="0" err="1" smtClean="0">
                <a:solidFill>
                  <a:srgbClr val="FFFF00"/>
                </a:solidFill>
              </a:rPr>
              <a:t>atât</a:t>
            </a:r>
            <a:r>
              <a:rPr lang="en-US" sz="3100" dirty="0" smtClean="0">
                <a:solidFill>
                  <a:srgbClr val="FFFF00"/>
                </a:solidFill>
              </a:rPr>
              <a:t> </a:t>
            </a:r>
            <a:r>
              <a:rPr lang="en-US" sz="3100" dirty="0" err="1" smtClean="0">
                <a:solidFill>
                  <a:srgbClr val="FFFF00"/>
                </a:solidFill>
              </a:rPr>
              <a:t>profesorilor</a:t>
            </a:r>
            <a:r>
              <a:rPr lang="en-US" sz="3100" dirty="0" smtClean="0">
                <a:solidFill>
                  <a:srgbClr val="FFFF00"/>
                </a:solidFill>
              </a:rPr>
              <a:t> de </a:t>
            </a:r>
            <a:r>
              <a:rPr lang="en-US" sz="3100" dirty="0" err="1" smtClean="0">
                <a:solidFill>
                  <a:srgbClr val="FFFF00"/>
                </a:solidFill>
              </a:rPr>
              <a:t>gimnaziu</a:t>
            </a:r>
            <a:r>
              <a:rPr lang="en-US" sz="3100" dirty="0" smtClean="0">
                <a:solidFill>
                  <a:srgbClr val="FFFF00"/>
                </a:solidFill>
              </a:rPr>
              <a:t>, </a:t>
            </a:r>
            <a:r>
              <a:rPr lang="en-US" sz="3100" dirty="0" err="1" smtClean="0">
                <a:solidFill>
                  <a:srgbClr val="FFFF00"/>
                </a:solidFill>
              </a:rPr>
              <a:t>cât</a:t>
            </a:r>
            <a:r>
              <a:rPr lang="en-US" sz="3100" dirty="0" smtClean="0">
                <a:solidFill>
                  <a:srgbClr val="FFFF00"/>
                </a:solidFill>
              </a:rPr>
              <a:t> </a:t>
            </a:r>
            <a:r>
              <a:rPr lang="en-US" sz="3100" dirty="0" err="1" smtClean="0">
                <a:solidFill>
                  <a:srgbClr val="FFFF00"/>
                </a:solidFill>
              </a:rPr>
              <a:t>si</a:t>
            </a:r>
            <a:r>
              <a:rPr lang="en-US" sz="3100" dirty="0" smtClean="0">
                <a:solidFill>
                  <a:srgbClr val="FFFF00"/>
                </a:solidFill>
              </a:rPr>
              <a:t> </a:t>
            </a:r>
            <a:r>
              <a:rPr lang="en-US" sz="3100" dirty="0" err="1" smtClean="0">
                <a:solidFill>
                  <a:srgbClr val="FFFF00"/>
                </a:solidFill>
              </a:rPr>
              <a:t>celor</a:t>
            </a:r>
            <a:r>
              <a:rPr lang="en-US" sz="3100" dirty="0" smtClean="0">
                <a:solidFill>
                  <a:srgbClr val="FFFF00"/>
                </a:solidFill>
              </a:rPr>
              <a:t> de </a:t>
            </a:r>
            <a:r>
              <a:rPr lang="en-US" sz="3100" dirty="0" err="1" smtClean="0">
                <a:solidFill>
                  <a:srgbClr val="FFFF00"/>
                </a:solidFill>
              </a:rPr>
              <a:t>liceu</a:t>
            </a:r>
            <a:r>
              <a:rPr lang="en-US" sz="3100" dirty="0" smtClean="0">
                <a:solidFill>
                  <a:srgbClr val="FFFF00"/>
                </a:solidFill>
              </a:rPr>
              <a:t>. </a:t>
            </a:r>
            <a:br>
              <a:rPr lang="en-US" sz="3100" dirty="0" smtClean="0">
                <a:solidFill>
                  <a:srgbClr val="FFFF00"/>
                </a:solidFill>
              </a:rPr>
            </a:br>
            <a:r>
              <a:rPr lang="en-US" sz="3100" dirty="0" smtClean="0">
                <a:solidFill>
                  <a:srgbClr val="FFFF00"/>
                </a:solidFill>
              </a:rPr>
              <a:t>	</a:t>
            </a:r>
            <a:r>
              <a:rPr lang="en-US" sz="3100" dirty="0" err="1" smtClean="0">
                <a:solidFill>
                  <a:srgbClr val="FFFF00"/>
                </a:solidFill>
              </a:rPr>
              <a:t>Scopul</a:t>
            </a:r>
            <a:r>
              <a:rPr lang="en-US" sz="3100" dirty="0" smtClean="0">
                <a:solidFill>
                  <a:srgbClr val="FFFF00"/>
                </a:solidFill>
              </a:rPr>
              <a:t> a </a:t>
            </a:r>
            <a:r>
              <a:rPr lang="en-US" sz="3100" dirty="0" err="1" smtClean="0">
                <a:solidFill>
                  <a:srgbClr val="FFFF00"/>
                </a:solidFill>
              </a:rPr>
              <a:t>fost</a:t>
            </a:r>
            <a:r>
              <a:rPr lang="en-US" sz="3100" dirty="0" smtClean="0">
                <a:solidFill>
                  <a:srgbClr val="FFFF00"/>
                </a:solidFill>
              </a:rPr>
              <a:t> de a </a:t>
            </a:r>
            <a:r>
              <a:rPr lang="en-US" sz="3100" dirty="0" err="1" smtClean="0">
                <a:solidFill>
                  <a:srgbClr val="FFFF00"/>
                </a:solidFill>
              </a:rPr>
              <a:t>creste</a:t>
            </a:r>
            <a:r>
              <a:rPr lang="en-US" sz="3100" dirty="0" smtClean="0">
                <a:solidFill>
                  <a:srgbClr val="FFFF00"/>
                </a:solidFill>
              </a:rPr>
              <a:t> </a:t>
            </a:r>
            <a:r>
              <a:rPr lang="en-US" sz="3100" dirty="0" err="1" smtClean="0">
                <a:solidFill>
                  <a:srgbClr val="FFFF00"/>
                </a:solidFill>
              </a:rPr>
              <a:t>competenta</a:t>
            </a:r>
            <a:r>
              <a:rPr lang="en-US" sz="3100" dirty="0" smtClean="0">
                <a:solidFill>
                  <a:srgbClr val="FFFF00"/>
                </a:solidFill>
              </a:rPr>
              <a:t> </a:t>
            </a:r>
            <a:r>
              <a:rPr lang="en-US" sz="3100" dirty="0" err="1" smtClean="0">
                <a:solidFill>
                  <a:srgbClr val="FFFF00"/>
                </a:solidFill>
              </a:rPr>
              <a:t>în</a:t>
            </a:r>
            <a:r>
              <a:rPr lang="en-US" sz="3100" dirty="0" smtClean="0">
                <a:solidFill>
                  <a:srgbClr val="FFFF00"/>
                </a:solidFill>
              </a:rPr>
              <a:t> </a:t>
            </a:r>
            <a:r>
              <a:rPr lang="en-US" sz="3100" dirty="0" err="1" smtClean="0">
                <a:solidFill>
                  <a:srgbClr val="FFFF00"/>
                </a:solidFill>
              </a:rPr>
              <a:t>utilizarea</a:t>
            </a:r>
            <a:r>
              <a:rPr lang="en-US" sz="3100" dirty="0" smtClean="0">
                <a:solidFill>
                  <a:srgbClr val="FFFF00"/>
                </a:solidFill>
              </a:rPr>
              <a:t> </a:t>
            </a:r>
            <a:r>
              <a:rPr lang="en-US" sz="3100" dirty="0" err="1" smtClean="0">
                <a:solidFill>
                  <a:srgbClr val="FFFF00"/>
                </a:solidFill>
              </a:rPr>
              <a:t>unei</a:t>
            </a:r>
            <a:r>
              <a:rPr lang="en-US" sz="3100" dirty="0" smtClean="0">
                <a:solidFill>
                  <a:srgbClr val="FFFF00"/>
                </a:solidFill>
              </a:rPr>
              <a:t> </a:t>
            </a:r>
            <a:r>
              <a:rPr lang="en-US" sz="3100" dirty="0" err="1" smtClean="0">
                <a:solidFill>
                  <a:srgbClr val="FFFF00"/>
                </a:solidFill>
              </a:rPr>
              <a:t>metodologii</a:t>
            </a:r>
            <a:r>
              <a:rPr lang="en-US" sz="3100" dirty="0" smtClean="0">
                <a:solidFill>
                  <a:srgbClr val="FFFF00"/>
                </a:solidFill>
              </a:rPr>
              <a:t> practice, care </a:t>
            </a:r>
            <a:r>
              <a:rPr lang="en-US" sz="3100" dirty="0" err="1" smtClean="0">
                <a:solidFill>
                  <a:srgbClr val="FFFF00"/>
                </a:solidFill>
              </a:rPr>
              <a:t>aduce</a:t>
            </a:r>
            <a:r>
              <a:rPr lang="en-US" sz="3100" dirty="0" smtClean="0">
                <a:solidFill>
                  <a:srgbClr val="FFFF00"/>
                </a:solidFill>
              </a:rPr>
              <a:t> </a:t>
            </a:r>
            <a:r>
              <a:rPr lang="en-US" sz="3100" dirty="0" err="1" smtClean="0">
                <a:solidFill>
                  <a:srgbClr val="FFFF00"/>
                </a:solidFill>
              </a:rPr>
              <a:t>tehnologia</a:t>
            </a:r>
            <a:r>
              <a:rPr lang="en-US" sz="3100" dirty="0" smtClean="0">
                <a:solidFill>
                  <a:srgbClr val="FFFF00"/>
                </a:solidFill>
              </a:rPr>
              <a:t> </a:t>
            </a:r>
            <a:r>
              <a:rPr lang="en-US" sz="3100" dirty="0" err="1" smtClean="0">
                <a:solidFill>
                  <a:srgbClr val="FFFF00"/>
                </a:solidFill>
              </a:rPr>
              <a:t>în</a:t>
            </a:r>
            <a:r>
              <a:rPr lang="en-US" sz="3100" dirty="0" smtClean="0">
                <a:solidFill>
                  <a:srgbClr val="FFFF00"/>
                </a:solidFill>
              </a:rPr>
              <a:t> </a:t>
            </a:r>
            <a:r>
              <a:rPr lang="en-US" sz="3100" dirty="0" err="1" smtClean="0">
                <a:solidFill>
                  <a:srgbClr val="FFFF00"/>
                </a:solidFill>
              </a:rPr>
              <a:t>sala</a:t>
            </a:r>
            <a:r>
              <a:rPr lang="en-US" sz="3100" dirty="0" smtClean="0">
                <a:solidFill>
                  <a:srgbClr val="FFFF00"/>
                </a:solidFill>
              </a:rPr>
              <a:t> de </a:t>
            </a:r>
            <a:r>
              <a:rPr lang="en-US" sz="3100" dirty="0" err="1" smtClean="0">
                <a:solidFill>
                  <a:srgbClr val="FFFF00"/>
                </a:solidFill>
              </a:rPr>
              <a:t>clasã</a:t>
            </a:r>
            <a:r>
              <a:rPr lang="en-US" sz="3100" dirty="0" smtClean="0">
                <a:solidFill>
                  <a:srgbClr val="FFFF00"/>
                </a:solidFill>
              </a:rPr>
              <a:t>, de a </a:t>
            </a:r>
            <a:r>
              <a:rPr lang="en-US" sz="3100" dirty="0" err="1" smtClean="0">
                <a:solidFill>
                  <a:srgbClr val="FFFF00"/>
                </a:solidFill>
              </a:rPr>
              <a:t>permite</a:t>
            </a:r>
            <a:r>
              <a:rPr lang="en-US" sz="3100" dirty="0" smtClean="0">
                <a:solidFill>
                  <a:srgbClr val="FFFF00"/>
                </a:solidFill>
              </a:rPr>
              <a:t> </a:t>
            </a:r>
            <a:r>
              <a:rPr lang="en-US" sz="3100" dirty="0" err="1" smtClean="0">
                <a:solidFill>
                  <a:srgbClr val="FFFF00"/>
                </a:solidFill>
              </a:rPr>
              <a:t>participantilor</a:t>
            </a:r>
            <a:r>
              <a:rPr lang="en-US" sz="3100" dirty="0" smtClean="0">
                <a:solidFill>
                  <a:srgbClr val="FFFF00"/>
                </a:solidFill>
              </a:rPr>
              <a:t> </a:t>
            </a:r>
            <a:r>
              <a:rPr lang="en-US" sz="3100" dirty="0" err="1" smtClean="0">
                <a:solidFill>
                  <a:srgbClr val="FFFF00"/>
                </a:solidFill>
              </a:rPr>
              <a:t>sã</a:t>
            </a:r>
            <a:r>
              <a:rPr lang="en-US" sz="3100" dirty="0" smtClean="0">
                <a:solidFill>
                  <a:srgbClr val="FFFF00"/>
                </a:solidFill>
              </a:rPr>
              <a:t> </a:t>
            </a:r>
            <a:r>
              <a:rPr lang="en-US" sz="3100" dirty="0" err="1" smtClean="0">
                <a:solidFill>
                  <a:srgbClr val="FFFF00"/>
                </a:solidFill>
              </a:rPr>
              <a:t>utilizeze</a:t>
            </a:r>
            <a:r>
              <a:rPr lang="en-US" sz="3100" dirty="0" smtClean="0">
                <a:solidFill>
                  <a:srgbClr val="FFFF00"/>
                </a:solidFill>
              </a:rPr>
              <a:t> TIC </a:t>
            </a:r>
            <a:r>
              <a:rPr lang="en-US" sz="3100" dirty="0" err="1" smtClean="0">
                <a:solidFill>
                  <a:srgbClr val="FFFF00"/>
                </a:solidFill>
              </a:rPr>
              <a:t>în</a:t>
            </a:r>
            <a:r>
              <a:rPr lang="en-US" sz="3100" dirty="0" smtClean="0">
                <a:solidFill>
                  <a:srgbClr val="FFFF00"/>
                </a:solidFill>
              </a:rPr>
              <a:t> </a:t>
            </a:r>
            <a:r>
              <a:rPr lang="en-US" sz="3100" dirty="0" err="1" smtClean="0">
                <a:solidFill>
                  <a:srgbClr val="FFFF00"/>
                </a:solidFill>
              </a:rPr>
              <a:t>procesul</a:t>
            </a:r>
            <a:r>
              <a:rPr lang="en-US" sz="3100" dirty="0" smtClean="0">
                <a:solidFill>
                  <a:srgbClr val="FFFF00"/>
                </a:solidFill>
              </a:rPr>
              <a:t> </a:t>
            </a:r>
            <a:r>
              <a:rPr lang="en-US" sz="3100" dirty="0" err="1" smtClean="0">
                <a:solidFill>
                  <a:srgbClr val="FFFF00"/>
                </a:solidFill>
              </a:rPr>
              <a:t>instructiv-educativ</a:t>
            </a:r>
            <a:r>
              <a:rPr lang="en-US" sz="3100" dirty="0" smtClean="0">
                <a:solidFill>
                  <a:srgbClr val="FFFF00"/>
                </a:solidFill>
              </a:rPr>
              <a:t> </a:t>
            </a:r>
            <a:r>
              <a:rPr lang="en-US" sz="3100" dirty="0" err="1" smtClean="0">
                <a:solidFill>
                  <a:srgbClr val="FFFF00"/>
                </a:solidFill>
              </a:rPr>
              <a:t>prin</a:t>
            </a:r>
            <a:r>
              <a:rPr lang="en-US" sz="3100" dirty="0" smtClean="0">
                <a:solidFill>
                  <a:srgbClr val="FFFF00"/>
                </a:solidFill>
              </a:rPr>
              <a:t> </a:t>
            </a:r>
            <a:r>
              <a:rPr lang="en-US" sz="3100" dirty="0" err="1" smtClean="0">
                <a:solidFill>
                  <a:srgbClr val="FFFF00"/>
                </a:solidFill>
              </a:rPr>
              <a:t>munca</a:t>
            </a:r>
            <a:r>
              <a:rPr lang="en-US" sz="3100" dirty="0" smtClean="0">
                <a:solidFill>
                  <a:srgbClr val="FFFF00"/>
                </a:solidFill>
              </a:rPr>
              <a:t> </a:t>
            </a:r>
            <a:r>
              <a:rPr lang="en-US" sz="3100" dirty="0" err="1" smtClean="0">
                <a:solidFill>
                  <a:srgbClr val="FFFF00"/>
                </a:solidFill>
              </a:rPr>
              <a:t>bazatã</a:t>
            </a:r>
            <a:r>
              <a:rPr lang="en-US" sz="3100" dirty="0" smtClean="0">
                <a:solidFill>
                  <a:srgbClr val="FFFF00"/>
                </a:solidFill>
              </a:rPr>
              <a:t> </a:t>
            </a:r>
            <a:r>
              <a:rPr lang="en-US" sz="3100" dirty="0" err="1" smtClean="0">
                <a:solidFill>
                  <a:srgbClr val="FFFF00"/>
                </a:solidFill>
              </a:rPr>
              <a:t>pe</a:t>
            </a:r>
            <a:r>
              <a:rPr lang="en-US" sz="3100" dirty="0" smtClean="0">
                <a:solidFill>
                  <a:srgbClr val="FFFF00"/>
                </a:solidFill>
              </a:rPr>
              <a:t> </a:t>
            </a:r>
            <a:r>
              <a:rPr lang="en-US" sz="3100" dirty="0" err="1" smtClean="0">
                <a:solidFill>
                  <a:srgbClr val="FFFF00"/>
                </a:solidFill>
              </a:rPr>
              <a:t>colaborare</a:t>
            </a:r>
            <a:r>
              <a:rPr lang="en-US" sz="3100" dirty="0" smtClean="0">
                <a:solidFill>
                  <a:srgbClr val="FFFF00"/>
                </a:solidFill>
              </a:rPr>
              <a:t>.</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b="1" dirty="0" err="1" smtClean="0">
                <a:solidFill>
                  <a:srgbClr val="FFFF00"/>
                </a:solidFill>
              </a:rPr>
              <a:t>Ziua</a:t>
            </a:r>
            <a:r>
              <a:rPr lang="en-US" b="1" dirty="0" smtClean="0">
                <a:solidFill>
                  <a:srgbClr val="FFFF00"/>
                </a:solidFill>
              </a:rPr>
              <a:t> 1 – </a:t>
            </a:r>
            <a:r>
              <a:rPr lang="en-US" b="1" dirty="0" err="1" smtClean="0">
                <a:solidFill>
                  <a:srgbClr val="FFFF00"/>
                </a:solidFill>
              </a:rPr>
              <a:t>Sambata</a:t>
            </a:r>
            <a:r>
              <a:rPr lang="en-US" b="1" dirty="0" smtClean="0">
                <a:solidFill>
                  <a:srgbClr val="FFFF00"/>
                </a:solidFill>
              </a:rPr>
              <a:t>: </a:t>
            </a:r>
            <a:r>
              <a:rPr lang="en-US" b="1" i="1" dirty="0" err="1" smtClean="0">
                <a:solidFill>
                  <a:srgbClr val="FFFF00"/>
                </a:solidFill>
              </a:rPr>
              <a:t>Spargerea</a:t>
            </a:r>
            <a:r>
              <a:rPr lang="en-US" b="1" i="1" dirty="0" smtClean="0">
                <a:solidFill>
                  <a:srgbClr val="FFFF00"/>
                </a:solidFill>
              </a:rPr>
              <a:t> </a:t>
            </a:r>
            <a:r>
              <a:rPr lang="en-US" b="1" i="1" dirty="0" err="1" smtClean="0">
                <a:solidFill>
                  <a:srgbClr val="FFFF00"/>
                </a:solidFill>
              </a:rPr>
              <a:t>ghetii</a:t>
            </a:r>
            <a:r>
              <a:rPr lang="en-US" b="1" i="1" dirty="0" smtClean="0">
                <a:solidFill>
                  <a:srgbClr val="FFFF00"/>
                </a:solidFill>
              </a:rPr>
              <a:t>, Tapas in Alcala, </a:t>
            </a:r>
            <a:r>
              <a:rPr lang="en-US" b="1" i="1" dirty="0" err="1" smtClean="0">
                <a:solidFill>
                  <a:srgbClr val="FFFF00"/>
                </a:solidFill>
              </a:rPr>
              <a:t>Privire</a:t>
            </a:r>
            <a:r>
              <a:rPr lang="en-US" b="1" i="1" dirty="0" smtClean="0">
                <a:solidFill>
                  <a:srgbClr val="FFFF00"/>
                </a:solidFill>
              </a:rPr>
              <a:t> de </a:t>
            </a:r>
            <a:r>
              <a:rPr lang="en-US" b="1" i="1" dirty="0" err="1" smtClean="0">
                <a:solidFill>
                  <a:srgbClr val="FFFF00"/>
                </a:solidFill>
              </a:rPr>
              <a:t>ansamblu</a:t>
            </a:r>
            <a:r>
              <a:rPr lang="en-US" b="1" i="1" dirty="0" smtClean="0">
                <a:solidFill>
                  <a:srgbClr val="FFFF00"/>
                </a:solidFill>
              </a:rPr>
              <a:t> </a:t>
            </a:r>
            <a:r>
              <a:rPr lang="en-US" b="1" i="1" dirty="0" err="1" smtClean="0">
                <a:solidFill>
                  <a:srgbClr val="FFFF00"/>
                </a:solidFill>
              </a:rPr>
              <a:t>asupra</a:t>
            </a:r>
            <a:r>
              <a:rPr lang="en-US" b="1" i="1" dirty="0" smtClean="0">
                <a:solidFill>
                  <a:srgbClr val="FFFF00"/>
                </a:solidFill>
              </a:rPr>
              <a:t> </a:t>
            </a:r>
            <a:r>
              <a:rPr lang="en-US" b="1" i="1" dirty="0" err="1" smtClean="0">
                <a:solidFill>
                  <a:srgbClr val="FFFF00"/>
                </a:solidFill>
              </a:rPr>
              <a:t>cursului</a:t>
            </a:r>
            <a:endParaRPr lang="en-US" b="1" i="1" dirty="0" smtClean="0">
              <a:solidFill>
                <a:srgbClr val="FFFF00"/>
              </a:solidFill>
            </a:endParaRPr>
          </a:p>
          <a:p>
            <a:pPr>
              <a:buNone/>
            </a:pPr>
            <a:endParaRPr lang="en-US" i="1" dirty="0" smtClean="0">
              <a:solidFill>
                <a:srgbClr val="FFFF00"/>
              </a:solidFill>
            </a:endParaRPr>
          </a:p>
          <a:p>
            <a:pPr>
              <a:buNone/>
            </a:pPr>
            <a:r>
              <a:rPr lang="en-US" i="1" dirty="0" smtClean="0">
                <a:solidFill>
                  <a:srgbClr val="FFFF00"/>
                </a:solidFill>
              </a:rPr>
              <a:t> </a:t>
            </a:r>
            <a:endParaRPr lang="en-US" i="1" dirty="0">
              <a:solidFill>
                <a:srgbClr val="FFFF00"/>
              </a:solidFill>
            </a:endParaRPr>
          </a:p>
        </p:txBody>
      </p:sp>
      <p:pic>
        <p:nvPicPr>
          <p:cNvPr id="1026" name="Picture 2" descr="C:\Users\COMPUTER\Downloads\WhatsApp Image 2022-06-07 at 17.42.04.jpeg"/>
          <p:cNvPicPr>
            <a:picLocks noChangeAspect="1" noChangeArrowheads="1"/>
          </p:cNvPicPr>
          <p:nvPr/>
        </p:nvPicPr>
        <p:blipFill>
          <a:blip r:embed="rId2" cstate="print"/>
          <a:srcRect/>
          <a:stretch>
            <a:fillRect/>
          </a:stretch>
        </p:blipFill>
        <p:spPr bwMode="auto">
          <a:xfrm>
            <a:off x="2286000" y="1295400"/>
            <a:ext cx="4724400" cy="2514600"/>
          </a:xfrm>
          <a:prstGeom prst="rect">
            <a:avLst/>
          </a:prstGeom>
          <a:noFill/>
        </p:spPr>
      </p:pic>
      <p:pic>
        <p:nvPicPr>
          <p:cNvPr id="1027" name="Picture 3" descr="C:\Users\COMPUTER\Downloads\WhatsApp Image 2022-06-07 at 17.42.34.jpeg"/>
          <p:cNvPicPr>
            <a:picLocks noChangeAspect="1" noChangeArrowheads="1"/>
          </p:cNvPicPr>
          <p:nvPr/>
        </p:nvPicPr>
        <p:blipFill>
          <a:blip r:embed="rId3" cstate="print"/>
          <a:srcRect/>
          <a:stretch>
            <a:fillRect/>
          </a:stretch>
        </p:blipFill>
        <p:spPr bwMode="auto">
          <a:xfrm>
            <a:off x="7162800" y="1295400"/>
            <a:ext cx="1828800" cy="5257800"/>
          </a:xfrm>
          <a:prstGeom prst="rect">
            <a:avLst/>
          </a:prstGeom>
          <a:noFill/>
        </p:spPr>
      </p:pic>
      <p:pic>
        <p:nvPicPr>
          <p:cNvPr id="1028" name="Picture 4" descr="C:\Users\COMPUTER\Downloads\WhatsApp Image 2022-06-07 at 17.37.13.jpeg"/>
          <p:cNvPicPr>
            <a:picLocks noChangeAspect="1" noChangeArrowheads="1"/>
          </p:cNvPicPr>
          <p:nvPr/>
        </p:nvPicPr>
        <p:blipFill>
          <a:blip r:embed="rId4" cstate="print"/>
          <a:srcRect/>
          <a:stretch>
            <a:fillRect/>
          </a:stretch>
        </p:blipFill>
        <p:spPr bwMode="auto">
          <a:xfrm>
            <a:off x="2286000" y="3962400"/>
            <a:ext cx="4724400" cy="2601999"/>
          </a:xfrm>
          <a:prstGeom prst="rect">
            <a:avLst/>
          </a:prstGeom>
          <a:noFill/>
        </p:spPr>
      </p:pic>
      <p:pic>
        <p:nvPicPr>
          <p:cNvPr id="1029" name="Picture 5" descr="C:\Users\COMPUTER\Downloads\WhatsApp Image 2022-06-07 at 17.40.05.jpeg"/>
          <p:cNvPicPr>
            <a:picLocks noChangeAspect="1" noChangeArrowheads="1"/>
          </p:cNvPicPr>
          <p:nvPr/>
        </p:nvPicPr>
        <p:blipFill>
          <a:blip r:embed="rId5" cstate="print"/>
          <a:srcRect/>
          <a:stretch>
            <a:fillRect/>
          </a:stretch>
        </p:blipFill>
        <p:spPr bwMode="auto">
          <a:xfrm>
            <a:off x="152400" y="1295400"/>
            <a:ext cx="2039317" cy="525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pPr algn="l"/>
            <a:r>
              <a:rPr lang="en-US" sz="3200" b="1" dirty="0" err="1" smtClean="0">
                <a:solidFill>
                  <a:srgbClr val="FFFF00"/>
                </a:solidFill>
              </a:rPr>
              <a:t>Ziua</a:t>
            </a:r>
            <a:r>
              <a:rPr lang="en-US" sz="3200" b="1" dirty="0" smtClean="0">
                <a:solidFill>
                  <a:srgbClr val="FFFF00"/>
                </a:solidFill>
              </a:rPr>
              <a:t> 2 - </a:t>
            </a:r>
            <a:r>
              <a:rPr lang="en-US" sz="3200" b="1" dirty="0" err="1" smtClean="0">
                <a:solidFill>
                  <a:srgbClr val="FFFF00"/>
                </a:solidFill>
              </a:rPr>
              <a:t>Duminica</a:t>
            </a:r>
            <a:r>
              <a:rPr lang="en-US" sz="3200" b="1" dirty="0" smtClean="0">
                <a:solidFill>
                  <a:srgbClr val="FFFF00"/>
                </a:solidFill>
              </a:rPr>
              <a:t>: </a:t>
            </a:r>
            <a:r>
              <a:rPr lang="en-US" sz="3200" b="1" i="1" dirty="0" err="1" smtClean="0">
                <a:solidFill>
                  <a:srgbClr val="FFFF00"/>
                </a:solidFill>
              </a:rPr>
              <a:t>Activitate</a:t>
            </a:r>
            <a:r>
              <a:rPr lang="en-US" sz="3200" b="1" i="1" dirty="0" smtClean="0">
                <a:solidFill>
                  <a:srgbClr val="FFFF00"/>
                </a:solidFill>
              </a:rPr>
              <a:t> socio-</a:t>
            </a:r>
            <a:r>
              <a:rPr lang="en-US" sz="3200" b="1" i="1" dirty="0" err="1" smtClean="0">
                <a:solidFill>
                  <a:srgbClr val="FFFF00"/>
                </a:solidFill>
              </a:rPr>
              <a:t>culturala</a:t>
            </a:r>
            <a:r>
              <a:rPr lang="en-US" sz="3200" b="1" i="1" dirty="0" smtClean="0">
                <a:solidFill>
                  <a:srgbClr val="FFFF00"/>
                </a:solidFill>
              </a:rPr>
              <a:t>, </a:t>
            </a:r>
            <a:r>
              <a:rPr lang="en-US" sz="3200" b="1" i="1" dirty="0" err="1" smtClean="0">
                <a:solidFill>
                  <a:srgbClr val="FFFF00"/>
                </a:solidFill>
              </a:rPr>
              <a:t>Pe</a:t>
            </a:r>
            <a:r>
              <a:rPr lang="en-US" sz="3200" b="1" i="1" dirty="0" smtClean="0">
                <a:solidFill>
                  <a:srgbClr val="FFFF00"/>
                </a:solidFill>
              </a:rPr>
              <a:t> </a:t>
            </a:r>
            <a:r>
              <a:rPr lang="en-US" sz="3200" b="1" i="1" dirty="0" err="1" smtClean="0">
                <a:solidFill>
                  <a:srgbClr val="FFFF00"/>
                </a:solidFill>
              </a:rPr>
              <a:t>urmele</a:t>
            </a:r>
            <a:r>
              <a:rPr lang="en-US" sz="3200" b="1" i="1" dirty="0" smtClean="0">
                <a:solidFill>
                  <a:srgbClr val="FFFF00"/>
                </a:solidFill>
              </a:rPr>
              <a:t> </a:t>
            </a:r>
            <a:r>
              <a:rPr lang="en-US" sz="3200" b="1" i="1" dirty="0" err="1" smtClean="0">
                <a:solidFill>
                  <a:srgbClr val="FFFF00"/>
                </a:solidFill>
              </a:rPr>
              <a:t>lui</a:t>
            </a:r>
            <a:r>
              <a:rPr lang="en-US" sz="3200" b="1" i="1" dirty="0" smtClean="0">
                <a:solidFill>
                  <a:srgbClr val="FFFF00"/>
                </a:solidFill>
              </a:rPr>
              <a:t> Cervantes</a:t>
            </a:r>
            <a:r>
              <a:rPr lang="en-US" sz="3200" i="1" dirty="0" smtClean="0">
                <a:solidFill>
                  <a:srgbClr val="FFFF00"/>
                </a:solidFill>
              </a:rPr>
              <a:t/>
            </a:r>
            <a:br>
              <a:rPr lang="en-US" sz="3200" i="1" dirty="0" smtClean="0">
                <a:solidFill>
                  <a:srgbClr val="FFFF00"/>
                </a:solidFill>
              </a:rPr>
            </a:br>
            <a:endParaRPr lang="en-US" sz="3200" dirty="0"/>
          </a:p>
        </p:txBody>
      </p:sp>
      <p:sp>
        <p:nvSpPr>
          <p:cNvPr id="3" name="Content Placeholder 2"/>
          <p:cNvSpPr>
            <a:spLocks noGrp="1"/>
          </p:cNvSpPr>
          <p:nvPr>
            <p:ph idx="1"/>
          </p:nvPr>
        </p:nvSpPr>
        <p:spPr>
          <a:xfrm>
            <a:off x="5791200" y="1066800"/>
            <a:ext cx="3352800" cy="5410199"/>
          </a:xfrm>
        </p:spPr>
        <p:txBody>
          <a:bodyPr>
            <a:noAutofit/>
          </a:bodyPr>
          <a:lstStyle/>
          <a:p>
            <a:r>
              <a:rPr lang="en-US" sz="2800" dirty="0" err="1" smtClean="0">
                <a:solidFill>
                  <a:srgbClr val="FFFF00"/>
                </a:solidFill>
              </a:rPr>
              <a:t>Turul</a:t>
            </a:r>
            <a:r>
              <a:rPr lang="en-US" sz="2800" dirty="0" smtClean="0">
                <a:solidFill>
                  <a:srgbClr val="FFFF00"/>
                </a:solidFill>
              </a:rPr>
              <a:t> Alcala de Henares cu </a:t>
            </a:r>
            <a:r>
              <a:rPr lang="en-US" sz="2800" dirty="0" err="1" smtClean="0">
                <a:solidFill>
                  <a:srgbClr val="FFFF00"/>
                </a:solidFill>
              </a:rPr>
              <a:t>ghid</a:t>
            </a:r>
            <a:r>
              <a:rPr lang="en-US" sz="2800" dirty="0" smtClean="0">
                <a:solidFill>
                  <a:srgbClr val="FFFF00"/>
                </a:solidFill>
              </a:rPr>
              <a:t>: </a:t>
            </a:r>
            <a:r>
              <a:rPr lang="en-US" sz="2800" dirty="0" err="1" smtClean="0">
                <a:solidFill>
                  <a:srgbClr val="FFFF00"/>
                </a:solidFill>
              </a:rPr>
              <a:t>Patrimoniul</a:t>
            </a:r>
            <a:r>
              <a:rPr lang="en-US" sz="2800" dirty="0" smtClean="0">
                <a:solidFill>
                  <a:srgbClr val="FFFF00"/>
                </a:solidFill>
              </a:rPr>
              <a:t> </a:t>
            </a:r>
            <a:r>
              <a:rPr lang="en-US" sz="2800" dirty="0" err="1" smtClean="0">
                <a:solidFill>
                  <a:srgbClr val="FFFF00"/>
                </a:solidFill>
              </a:rPr>
              <a:t>mondial</a:t>
            </a:r>
            <a:r>
              <a:rPr lang="en-US" sz="2800" dirty="0" smtClean="0">
                <a:solidFill>
                  <a:srgbClr val="FFFF00"/>
                </a:solidFill>
              </a:rPr>
              <a:t> </a:t>
            </a:r>
            <a:r>
              <a:rPr lang="en-US" sz="2800" dirty="0" err="1" smtClean="0">
                <a:solidFill>
                  <a:srgbClr val="FFFF00"/>
                </a:solidFill>
              </a:rPr>
              <a:t>si</a:t>
            </a:r>
            <a:r>
              <a:rPr lang="en-US" sz="2800" dirty="0" smtClean="0">
                <a:solidFill>
                  <a:srgbClr val="FFFF00"/>
                </a:solidFill>
              </a:rPr>
              <a:t> </a:t>
            </a:r>
            <a:r>
              <a:rPr lang="en-US" sz="2800" dirty="0" err="1" smtClean="0">
                <a:solidFill>
                  <a:srgbClr val="FFFF00"/>
                </a:solidFill>
              </a:rPr>
              <a:t>locul</a:t>
            </a:r>
            <a:r>
              <a:rPr lang="en-US" sz="2800" dirty="0" smtClean="0">
                <a:solidFill>
                  <a:srgbClr val="FFFF00"/>
                </a:solidFill>
              </a:rPr>
              <a:t> de </a:t>
            </a:r>
            <a:r>
              <a:rPr lang="en-US" sz="2800" dirty="0" err="1" smtClean="0">
                <a:solidFill>
                  <a:srgbClr val="FFFF00"/>
                </a:solidFill>
              </a:rPr>
              <a:t>nastere</a:t>
            </a:r>
            <a:r>
              <a:rPr lang="en-US" sz="2800" dirty="0" smtClean="0">
                <a:solidFill>
                  <a:srgbClr val="FFFF00"/>
                </a:solidFill>
              </a:rPr>
              <a:t> al </a:t>
            </a:r>
            <a:r>
              <a:rPr lang="en-US" sz="2800" dirty="0" err="1" smtClean="0">
                <a:solidFill>
                  <a:srgbClr val="FFFF00"/>
                </a:solidFill>
              </a:rPr>
              <a:t>lui</a:t>
            </a:r>
            <a:r>
              <a:rPr lang="en-US" sz="2800" dirty="0" smtClean="0">
                <a:solidFill>
                  <a:srgbClr val="FFFF00"/>
                </a:solidFill>
              </a:rPr>
              <a:t> Miguel de Cervantes </a:t>
            </a:r>
            <a:r>
              <a:rPr lang="en-US" sz="2800" dirty="0" err="1" smtClean="0">
                <a:solidFill>
                  <a:srgbClr val="FFFF00"/>
                </a:solidFill>
              </a:rPr>
              <a:t>si</a:t>
            </a:r>
            <a:r>
              <a:rPr lang="en-US" sz="2800" dirty="0" smtClean="0">
                <a:solidFill>
                  <a:srgbClr val="FFFF00"/>
                </a:solidFill>
              </a:rPr>
              <a:t> al </a:t>
            </a:r>
            <a:r>
              <a:rPr lang="en-US" sz="2800" dirty="0" err="1" smtClean="0">
                <a:solidFill>
                  <a:srgbClr val="FFFF00"/>
                </a:solidFill>
              </a:rPr>
              <a:t>lui</a:t>
            </a:r>
            <a:r>
              <a:rPr lang="en-US" sz="2800" dirty="0" smtClean="0">
                <a:solidFill>
                  <a:srgbClr val="FFFF00"/>
                </a:solidFill>
              </a:rPr>
              <a:t> Don Quixote - </a:t>
            </a:r>
            <a:r>
              <a:rPr lang="en-US" sz="2800" dirty="0" err="1" smtClean="0">
                <a:solidFill>
                  <a:srgbClr val="FFFF00"/>
                </a:solidFill>
              </a:rPr>
              <a:t>Intrare</a:t>
            </a:r>
            <a:r>
              <a:rPr lang="en-US" sz="2800" dirty="0" smtClean="0">
                <a:solidFill>
                  <a:srgbClr val="FFFF00"/>
                </a:solidFill>
              </a:rPr>
              <a:t> la </a:t>
            </a:r>
            <a:r>
              <a:rPr lang="en-US" sz="2800" dirty="0" err="1" smtClean="0">
                <a:solidFill>
                  <a:srgbClr val="FFFF00"/>
                </a:solidFill>
              </a:rPr>
              <a:t>Muzeul</a:t>
            </a:r>
            <a:r>
              <a:rPr lang="en-US" sz="2800" dirty="0" smtClean="0">
                <a:solidFill>
                  <a:srgbClr val="FFFF00"/>
                </a:solidFill>
              </a:rPr>
              <a:t> </a:t>
            </a:r>
            <a:r>
              <a:rPr lang="en-US" sz="2800" dirty="0" err="1" smtClean="0">
                <a:solidFill>
                  <a:srgbClr val="FFFF00"/>
                </a:solidFill>
              </a:rPr>
              <a:t>locului</a:t>
            </a:r>
            <a:r>
              <a:rPr lang="en-US" sz="2800" dirty="0" smtClean="0">
                <a:solidFill>
                  <a:srgbClr val="FFFF00"/>
                </a:solidFill>
              </a:rPr>
              <a:t> de </a:t>
            </a:r>
            <a:r>
              <a:rPr lang="en-US" sz="2800" dirty="0" err="1" smtClean="0">
                <a:solidFill>
                  <a:srgbClr val="FFFF00"/>
                </a:solidFill>
              </a:rPr>
              <a:t>nastere</a:t>
            </a:r>
            <a:r>
              <a:rPr lang="en-US" sz="2800" dirty="0" smtClean="0">
                <a:solidFill>
                  <a:srgbClr val="FFFF00"/>
                </a:solidFill>
              </a:rPr>
              <a:t> al </a:t>
            </a:r>
            <a:r>
              <a:rPr lang="en-US" sz="2800" dirty="0" err="1" smtClean="0">
                <a:solidFill>
                  <a:srgbClr val="FFFF00"/>
                </a:solidFill>
              </a:rPr>
              <a:t>lui</a:t>
            </a:r>
            <a:r>
              <a:rPr lang="en-US" sz="2800" dirty="0" smtClean="0">
                <a:solidFill>
                  <a:srgbClr val="FFFF00"/>
                </a:solidFill>
              </a:rPr>
              <a:t> Cervantes</a:t>
            </a:r>
            <a:endParaRPr lang="en-US" sz="2800" dirty="0">
              <a:solidFill>
                <a:srgbClr val="FFFF00"/>
              </a:solidFill>
            </a:endParaRPr>
          </a:p>
        </p:txBody>
      </p:sp>
      <p:pic>
        <p:nvPicPr>
          <p:cNvPr id="3073" name="Picture 1" descr="C:\Users\COMPUTER\Downloads\WhatsApp Image 2022-06-06 at 16.49.10.jpeg"/>
          <p:cNvPicPr>
            <a:picLocks noChangeAspect="1" noChangeArrowheads="1"/>
          </p:cNvPicPr>
          <p:nvPr/>
        </p:nvPicPr>
        <p:blipFill>
          <a:blip r:embed="rId3"/>
          <a:srcRect/>
          <a:stretch>
            <a:fillRect/>
          </a:stretch>
        </p:blipFill>
        <p:spPr bwMode="auto">
          <a:xfrm>
            <a:off x="228600" y="1066800"/>
            <a:ext cx="5410200" cy="2566727"/>
          </a:xfrm>
          <a:prstGeom prst="rect">
            <a:avLst/>
          </a:prstGeom>
          <a:noFill/>
        </p:spPr>
      </p:pic>
      <p:pic>
        <p:nvPicPr>
          <p:cNvPr id="3076" name="Picture 4" descr="Ar putea fi o imagine cu 13 persoane, persoane în picioare, copac şi în aer liber"/>
          <p:cNvPicPr>
            <a:picLocks noChangeAspect="1" noChangeArrowheads="1"/>
          </p:cNvPicPr>
          <p:nvPr/>
        </p:nvPicPr>
        <p:blipFill>
          <a:blip r:embed="rId4"/>
          <a:srcRect/>
          <a:stretch>
            <a:fillRect/>
          </a:stretch>
        </p:blipFill>
        <p:spPr bwMode="auto">
          <a:xfrm>
            <a:off x="228600" y="3810000"/>
            <a:ext cx="5410200" cy="304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943600" cy="1981200"/>
          </a:xfrm>
        </p:spPr>
        <p:txBody>
          <a:bodyPr>
            <a:noAutofit/>
          </a:bodyPr>
          <a:lstStyle/>
          <a:p>
            <a:pPr algn="l"/>
            <a:r>
              <a:rPr lang="en-US" sz="3200" dirty="0" smtClean="0">
                <a:solidFill>
                  <a:srgbClr val="FFFF00"/>
                </a:solidFill>
              </a:rPr>
              <a:t>       </a:t>
            </a:r>
            <a:r>
              <a:rPr lang="en-US" sz="3200" b="1" dirty="0" err="1" smtClean="0">
                <a:solidFill>
                  <a:srgbClr val="FFFF00"/>
                </a:solidFill>
              </a:rPr>
              <a:t>Ziua</a:t>
            </a:r>
            <a:r>
              <a:rPr lang="en-US" sz="3200" b="1" dirty="0" smtClean="0">
                <a:solidFill>
                  <a:srgbClr val="FFFF00"/>
                </a:solidFill>
              </a:rPr>
              <a:t> 3 - </a:t>
            </a:r>
            <a:r>
              <a:rPr lang="en-US" sz="3200" b="1" dirty="0" err="1" smtClean="0">
                <a:solidFill>
                  <a:srgbClr val="FFFF00"/>
                </a:solidFill>
              </a:rPr>
              <a:t>Luni</a:t>
            </a:r>
            <a:r>
              <a:rPr lang="en-US" sz="3200" b="1" dirty="0" smtClean="0">
                <a:solidFill>
                  <a:srgbClr val="FFFF00"/>
                </a:solidFill>
              </a:rPr>
              <a:t>: prima </a:t>
            </a:r>
            <a:r>
              <a:rPr lang="en-US" sz="3200" b="1" dirty="0" err="1" smtClean="0">
                <a:solidFill>
                  <a:srgbClr val="FFFF00"/>
                </a:solidFill>
              </a:rPr>
              <a:t>zi</a:t>
            </a:r>
            <a:r>
              <a:rPr lang="en-US" sz="3200" b="1" dirty="0" smtClean="0">
                <a:solidFill>
                  <a:srgbClr val="FFFF00"/>
                </a:solidFill>
              </a:rPr>
              <a:t> de curs, </a:t>
            </a:r>
            <a:r>
              <a:rPr lang="en-US" sz="3200" b="1" dirty="0" err="1" smtClean="0">
                <a:solidFill>
                  <a:srgbClr val="FFFF00"/>
                </a:solidFill>
              </a:rPr>
              <a:t>interactiune</a:t>
            </a:r>
            <a:r>
              <a:rPr lang="en-US" sz="3200" b="1" dirty="0" smtClean="0">
                <a:solidFill>
                  <a:srgbClr val="FFFF00"/>
                </a:solidFill>
              </a:rPr>
              <a:t> cu </a:t>
            </a:r>
            <a:r>
              <a:rPr lang="en-US" sz="3200" b="1" dirty="0" err="1" smtClean="0">
                <a:solidFill>
                  <a:srgbClr val="FFFF00"/>
                </a:solidFill>
              </a:rPr>
              <a:t>formatorii</a:t>
            </a:r>
            <a:r>
              <a:rPr lang="en-US" sz="3200" b="1" dirty="0" smtClean="0">
                <a:solidFill>
                  <a:srgbClr val="FFFF00"/>
                </a:solidFill>
              </a:rPr>
              <a:t> </a:t>
            </a:r>
            <a:r>
              <a:rPr lang="en-US" sz="3200" b="1" dirty="0" err="1" smtClean="0">
                <a:solidFill>
                  <a:srgbClr val="FFFF00"/>
                </a:solidFill>
              </a:rPr>
              <a:t>si</a:t>
            </a:r>
            <a:r>
              <a:rPr lang="en-US" sz="3200" b="1" dirty="0" smtClean="0">
                <a:solidFill>
                  <a:srgbClr val="FFFF00"/>
                </a:solidFill>
              </a:rPr>
              <a:t> </a:t>
            </a:r>
            <a:r>
              <a:rPr lang="en-US" sz="3200" b="1" dirty="0" err="1" smtClean="0">
                <a:solidFill>
                  <a:srgbClr val="FFFF00"/>
                </a:solidFill>
              </a:rPr>
              <a:t>participantii</a:t>
            </a:r>
            <a:r>
              <a:rPr lang="en-US" sz="3200" b="1" dirty="0" smtClean="0">
                <a:solidFill>
                  <a:srgbClr val="FFFF00"/>
                </a:solidFill>
              </a:rPr>
              <a:t> din </a:t>
            </a:r>
            <a:r>
              <a:rPr lang="en-US" sz="3200" b="1" dirty="0" err="1" smtClean="0">
                <a:solidFill>
                  <a:srgbClr val="FFFF00"/>
                </a:solidFill>
              </a:rPr>
              <a:t>alte</a:t>
            </a:r>
            <a:r>
              <a:rPr lang="en-US" sz="3200" b="1" dirty="0" smtClean="0">
                <a:solidFill>
                  <a:srgbClr val="FFFF00"/>
                </a:solidFill>
              </a:rPr>
              <a:t> </a:t>
            </a:r>
            <a:r>
              <a:rPr lang="en-US" sz="3200" b="1" dirty="0" err="1" smtClean="0">
                <a:solidFill>
                  <a:srgbClr val="FFFF00"/>
                </a:solidFill>
              </a:rPr>
              <a:t>tari</a:t>
            </a:r>
            <a:r>
              <a:rPr lang="en-US" sz="3200" b="1" dirty="0" smtClean="0">
                <a:solidFill>
                  <a:srgbClr val="FFFF00"/>
                </a:solidFill>
              </a:rPr>
              <a:t> – </a:t>
            </a:r>
            <a:r>
              <a:rPr lang="en-US" sz="3200" b="1" dirty="0" err="1" smtClean="0">
                <a:solidFill>
                  <a:srgbClr val="FFFF00"/>
                </a:solidFill>
              </a:rPr>
              <a:t>echipe</a:t>
            </a:r>
            <a:r>
              <a:rPr lang="en-US" sz="3200" b="1" dirty="0" smtClean="0">
                <a:solidFill>
                  <a:srgbClr val="FFFF00"/>
                </a:solidFill>
              </a:rPr>
              <a:t> </a:t>
            </a:r>
            <a:r>
              <a:rPr lang="en-US" sz="3200" b="1" dirty="0" err="1" smtClean="0">
                <a:solidFill>
                  <a:srgbClr val="FFFF00"/>
                </a:solidFill>
              </a:rPr>
              <a:t>mixte</a:t>
            </a:r>
            <a:r>
              <a:rPr lang="en-US" sz="3200" b="1" dirty="0" smtClean="0">
                <a:solidFill>
                  <a:srgbClr val="FFFF00"/>
                </a:solidFill>
              </a:rPr>
              <a:t> (</a:t>
            </a:r>
            <a:r>
              <a:rPr lang="en-US" sz="3200" b="1" dirty="0" err="1" smtClean="0">
                <a:solidFill>
                  <a:srgbClr val="FFFF00"/>
                </a:solidFill>
              </a:rPr>
              <a:t>formator</a:t>
            </a:r>
            <a:r>
              <a:rPr lang="en-US" sz="3200" b="1" dirty="0" smtClean="0">
                <a:solidFill>
                  <a:srgbClr val="FFFF00"/>
                </a:solidFill>
              </a:rPr>
              <a:t> – Sonia)</a:t>
            </a:r>
            <a:br>
              <a:rPr lang="en-US" sz="3200" b="1" dirty="0" smtClean="0">
                <a:solidFill>
                  <a:srgbClr val="FFFF00"/>
                </a:solidFill>
              </a:rPr>
            </a:br>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endParaRPr lang="en-US" sz="2800" dirty="0">
              <a:solidFill>
                <a:srgbClr val="FFFF00"/>
              </a:solidFill>
            </a:endParaRPr>
          </a:p>
        </p:txBody>
      </p:sp>
      <p:pic>
        <p:nvPicPr>
          <p:cNvPr id="3" name="Picture 2" descr="C:\Users\COMPUTER\Downloads\WhatsApp Image 2022-05-09 at 21.29.18.jpeg"/>
          <p:cNvPicPr>
            <a:picLocks noChangeAspect="1" noChangeArrowheads="1"/>
          </p:cNvPicPr>
          <p:nvPr/>
        </p:nvPicPr>
        <p:blipFill>
          <a:blip r:embed="rId2"/>
          <a:srcRect/>
          <a:stretch>
            <a:fillRect/>
          </a:stretch>
        </p:blipFill>
        <p:spPr bwMode="auto">
          <a:xfrm>
            <a:off x="0" y="2743200"/>
            <a:ext cx="8305800" cy="4114800"/>
          </a:xfrm>
          <a:prstGeom prst="rect">
            <a:avLst/>
          </a:prstGeom>
          <a:noFill/>
        </p:spPr>
      </p:pic>
      <p:pic>
        <p:nvPicPr>
          <p:cNvPr id="19457" name="Picture 1" descr="C:\Users\COMPUTER\Downloads\WhatsApp Image 2022-06-08 at 17.29.28.jpeg"/>
          <p:cNvPicPr>
            <a:picLocks noChangeAspect="1" noChangeArrowheads="1"/>
          </p:cNvPicPr>
          <p:nvPr/>
        </p:nvPicPr>
        <p:blipFill>
          <a:blip r:embed="rId3" cstate="print"/>
          <a:srcRect/>
          <a:stretch>
            <a:fillRect/>
          </a:stretch>
        </p:blipFill>
        <p:spPr bwMode="auto">
          <a:xfrm>
            <a:off x="6629400" y="228600"/>
            <a:ext cx="2362200" cy="23783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RASMUS - documente site-ul scolii\poze\20220511_171259.jpg"/>
          <p:cNvPicPr>
            <a:picLocks noChangeAspect="1" noChangeArrowheads="1"/>
          </p:cNvPicPr>
          <p:nvPr/>
        </p:nvPicPr>
        <p:blipFill>
          <a:blip r:embed="rId2" cstate="print"/>
          <a:srcRect/>
          <a:stretch>
            <a:fillRect/>
          </a:stretch>
        </p:blipFill>
        <p:spPr bwMode="auto">
          <a:xfrm>
            <a:off x="304800" y="609600"/>
            <a:ext cx="8534400" cy="563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5562600"/>
          </a:xfrm>
        </p:spPr>
        <p:txBody>
          <a:bodyPr>
            <a:noAutofit/>
          </a:bodyPr>
          <a:lstStyle/>
          <a:p>
            <a:pPr algn="l"/>
            <a:r>
              <a:rPr lang="en-US" sz="2800" dirty="0" smtClean="0">
                <a:solidFill>
                  <a:srgbClr val="FFFF00"/>
                </a:solidFill>
              </a:rPr>
              <a:t>		          </a:t>
            </a:r>
            <a:r>
              <a:rPr lang="en-US" sz="2800" dirty="0" err="1" smtClean="0">
                <a:solidFill>
                  <a:srgbClr val="FFFF00"/>
                </a:solidFill>
              </a:rPr>
              <a:t>Educatia</a:t>
            </a:r>
            <a:r>
              <a:rPr lang="en-US" sz="2800" dirty="0" smtClean="0">
                <a:solidFill>
                  <a:srgbClr val="FFFF00"/>
                </a:solidFill>
              </a:rPr>
              <a:t> in </a:t>
            </a:r>
            <a:r>
              <a:rPr lang="en-US" sz="2800" dirty="0" err="1" smtClean="0">
                <a:solidFill>
                  <a:srgbClr val="FFFF00"/>
                </a:solidFill>
              </a:rPr>
              <a:t>secolul</a:t>
            </a:r>
            <a:r>
              <a:rPr lang="en-US" sz="2800" dirty="0" smtClean="0">
                <a:solidFill>
                  <a:srgbClr val="FFFF00"/>
                </a:solidFill>
              </a:rPr>
              <a:t> 21</a:t>
            </a:r>
            <a:br>
              <a:rPr lang="en-US" sz="2800" dirty="0" smtClean="0">
                <a:solidFill>
                  <a:srgbClr val="FFFF00"/>
                </a:solidFill>
              </a:rPr>
            </a:br>
            <a:r>
              <a:rPr lang="en-US" sz="2800" b="1" dirty="0" smtClean="0">
                <a:solidFill>
                  <a:srgbClr val="FFFF00"/>
                </a:solidFill>
              </a:rPr>
              <a:t> </a:t>
            </a:r>
            <a:r>
              <a:rPr lang="en-US" sz="2800" b="1" dirty="0" smtClean="0">
                <a:solidFill>
                  <a:srgbClr val="FFFF00"/>
                </a:solidFill>
              </a:rPr>
              <a:t>-</a:t>
            </a:r>
            <a:r>
              <a:rPr lang="en-US" sz="2800" dirty="0" smtClean="0">
                <a:solidFill>
                  <a:srgbClr val="FFFF00"/>
                </a:solidFill>
              </a:rPr>
              <a:t> </a:t>
            </a:r>
            <a:r>
              <a:rPr lang="en-US" sz="2800" b="1" i="1" dirty="0" smtClean="0">
                <a:solidFill>
                  <a:srgbClr val="FFFF00"/>
                </a:solidFill>
              </a:rPr>
              <a:t>What makes a good teacher?</a:t>
            </a:r>
            <a:br>
              <a:rPr lang="en-US" sz="2800" b="1" i="1" dirty="0" smtClean="0">
                <a:solidFill>
                  <a:srgbClr val="FFFF00"/>
                </a:solidFill>
              </a:rPr>
            </a:br>
            <a:r>
              <a:rPr lang="en-US" sz="2800" dirty="0" smtClean="0">
                <a:solidFill>
                  <a:srgbClr val="FFFF00"/>
                </a:solidFill>
              </a:rPr>
              <a:t>          </a:t>
            </a:r>
            <a:r>
              <a:rPr lang="en-US" sz="2800" dirty="0" err="1" smtClean="0">
                <a:solidFill>
                  <a:srgbClr val="FFFF00"/>
                </a:solidFill>
              </a:rPr>
              <a:t>Organizare</a:t>
            </a:r>
            <a:r>
              <a:rPr lang="en-US" sz="2800" dirty="0" smtClean="0">
                <a:solidFill>
                  <a:srgbClr val="FFFF00"/>
                </a:solidFill>
              </a:rPr>
              <a:t>, </a:t>
            </a:r>
            <a:r>
              <a:rPr lang="en-US" sz="2800" dirty="0" err="1" smtClean="0">
                <a:solidFill>
                  <a:srgbClr val="FFFF00"/>
                </a:solidFill>
              </a:rPr>
              <a:t>empatie</a:t>
            </a:r>
            <a:r>
              <a:rPr lang="en-US" sz="2800" dirty="0" smtClean="0">
                <a:solidFill>
                  <a:srgbClr val="FFFF00"/>
                </a:solidFill>
              </a:rPr>
              <a:t>, </a:t>
            </a:r>
            <a:r>
              <a:rPr lang="en-US" sz="2800" dirty="0" err="1" smtClean="0">
                <a:solidFill>
                  <a:srgbClr val="FFFF00"/>
                </a:solidFill>
              </a:rPr>
              <a:t>entuziasm</a:t>
            </a:r>
            <a:r>
              <a:rPr lang="en-US" sz="2800" dirty="0" smtClean="0">
                <a:solidFill>
                  <a:srgbClr val="FFFF00"/>
                </a:solidFill>
              </a:rPr>
              <a:t>, </a:t>
            </a:r>
            <a:r>
              <a:rPr lang="en-US" sz="2800" dirty="0" err="1" smtClean="0">
                <a:solidFill>
                  <a:srgbClr val="FFFF00"/>
                </a:solidFill>
              </a:rPr>
              <a:t>pasiune</a:t>
            </a:r>
            <a:r>
              <a:rPr lang="en-US" sz="2800" dirty="0" smtClean="0">
                <a:solidFill>
                  <a:srgbClr val="FFFF00"/>
                </a:solidFill>
              </a:rPr>
              <a:t>, </a:t>
            </a:r>
            <a:r>
              <a:rPr lang="en-US" sz="2800" dirty="0" err="1" smtClean="0">
                <a:solidFill>
                  <a:srgbClr val="FFFF00"/>
                </a:solidFill>
              </a:rPr>
              <a:t>rabdare</a:t>
            </a:r>
            <a:r>
              <a:rPr lang="en-US" sz="2800" dirty="0" smtClean="0">
                <a:solidFill>
                  <a:srgbClr val="FFFF00"/>
                </a:solidFill>
              </a:rPr>
              <a:t>, </a:t>
            </a:r>
            <a:r>
              <a:rPr lang="en-US" sz="2800" dirty="0" err="1" smtClean="0">
                <a:solidFill>
                  <a:srgbClr val="FFFF00"/>
                </a:solidFill>
              </a:rPr>
              <a:t>flexibilitate</a:t>
            </a:r>
            <a:r>
              <a:rPr lang="en-US" sz="2800" dirty="0" smtClean="0">
                <a:solidFill>
                  <a:srgbClr val="FFFF00"/>
                </a:solidFill>
              </a:rPr>
              <a:t>, </a:t>
            </a:r>
            <a:r>
              <a:rPr lang="en-US" sz="2800" dirty="0" err="1" smtClean="0">
                <a:solidFill>
                  <a:srgbClr val="FFFF00"/>
                </a:solidFill>
              </a:rPr>
              <a:t>creativitate</a:t>
            </a:r>
            <a:r>
              <a:rPr lang="en-US" sz="2800" dirty="0" smtClean="0">
                <a:solidFill>
                  <a:srgbClr val="FFFF00"/>
                </a:solidFill>
              </a:rPr>
              <a:t/>
            </a:r>
            <a:br>
              <a:rPr lang="en-US" sz="2800" dirty="0" smtClean="0">
                <a:solidFill>
                  <a:srgbClr val="FFFF00"/>
                </a:solidFill>
              </a:rPr>
            </a:br>
            <a:r>
              <a:rPr lang="en-US" sz="2800" b="1" dirty="0" smtClean="0">
                <a:solidFill>
                  <a:srgbClr val="FFFF00"/>
                </a:solidFill>
              </a:rPr>
              <a:t>-</a:t>
            </a:r>
            <a:r>
              <a:rPr lang="en-US" sz="2800" dirty="0" smtClean="0">
                <a:solidFill>
                  <a:srgbClr val="FFFF00"/>
                </a:solidFill>
              </a:rPr>
              <a:t> </a:t>
            </a:r>
            <a:r>
              <a:rPr lang="en-US" sz="2800" b="1" i="1" dirty="0" err="1" smtClean="0">
                <a:solidFill>
                  <a:srgbClr val="FFFF00"/>
                </a:solidFill>
              </a:rPr>
              <a:t>Invatamantul</a:t>
            </a:r>
            <a:r>
              <a:rPr lang="en-US" sz="2800" b="1" i="1" dirty="0" smtClean="0">
                <a:solidFill>
                  <a:srgbClr val="FFFF00"/>
                </a:solidFill>
              </a:rPr>
              <a:t> </a:t>
            </a:r>
            <a:r>
              <a:rPr lang="en-US" sz="2800" b="1" i="1" dirty="0" err="1" smtClean="0">
                <a:solidFill>
                  <a:srgbClr val="FFFF00"/>
                </a:solidFill>
              </a:rPr>
              <a:t>integrat</a:t>
            </a:r>
            <a:r>
              <a:rPr lang="en-US" sz="2800" b="1" i="1" dirty="0" smtClean="0">
                <a:solidFill>
                  <a:srgbClr val="FFFF00"/>
                </a:solidFill>
              </a:rPr>
              <a:t>: How do I motivate my students?</a:t>
            </a:r>
            <a:br>
              <a:rPr lang="en-US" sz="2800" b="1" i="1" dirty="0" smtClean="0">
                <a:solidFill>
                  <a:srgbClr val="FFFF00"/>
                </a:solidFill>
              </a:rPr>
            </a:br>
            <a:r>
              <a:rPr lang="en-US" sz="2800" b="1" i="1" dirty="0" smtClean="0">
                <a:solidFill>
                  <a:srgbClr val="FFFF00"/>
                </a:solidFill>
              </a:rPr>
              <a:t>	</a:t>
            </a:r>
            <a:r>
              <a:rPr lang="en-US" sz="2800" dirty="0" err="1" smtClean="0">
                <a:solidFill>
                  <a:srgbClr val="FFFF00"/>
                </a:solidFill>
              </a:rPr>
              <a:t>Obiective</a:t>
            </a:r>
            <a:r>
              <a:rPr lang="en-US" sz="2800" dirty="0" smtClean="0">
                <a:solidFill>
                  <a:srgbClr val="FFFF00"/>
                </a:solidFill>
              </a:rPr>
              <a:t> </a:t>
            </a:r>
            <a:r>
              <a:rPr lang="en-US" sz="2800" dirty="0" err="1" smtClean="0">
                <a:solidFill>
                  <a:srgbClr val="FFFF00"/>
                </a:solidFill>
              </a:rPr>
              <a:t>clare</a:t>
            </a:r>
            <a:r>
              <a:rPr lang="en-US" sz="2800" dirty="0" smtClean="0">
                <a:solidFill>
                  <a:srgbClr val="FFFF00"/>
                </a:solidFill>
              </a:rPr>
              <a:t>, </a:t>
            </a:r>
            <a:r>
              <a:rPr lang="en-US" sz="2800" dirty="0" err="1" smtClean="0">
                <a:solidFill>
                  <a:srgbClr val="FFFF00"/>
                </a:solidFill>
              </a:rPr>
              <a:t>crearea</a:t>
            </a:r>
            <a:r>
              <a:rPr lang="en-US" sz="2800" dirty="0" smtClean="0">
                <a:solidFill>
                  <a:srgbClr val="FFFF00"/>
                </a:solidFill>
              </a:rPr>
              <a:t> </a:t>
            </a:r>
            <a:r>
              <a:rPr lang="en-US" sz="2800" dirty="0" err="1" smtClean="0">
                <a:solidFill>
                  <a:srgbClr val="FFFF00"/>
                </a:solidFill>
              </a:rPr>
              <a:t>unei</a:t>
            </a:r>
            <a:r>
              <a:rPr lang="en-US" sz="2800" dirty="0" smtClean="0">
                <a:solidFill>
                  <a:srgbClr val="FFFF00"/>
                </a:solidFill>
              </a:rPr>
              <a:t> </a:t>
            </a:r>
            <a:r>
              <a:rPr lang="en-US" sz="2800" dirty="0" err="1" smtClean="0">
                <a:solidFill>
                  <a:srgbClr val="FFFF00"/>
                </a:solidFill>
              </a:rPr>
              <a:t>atmosfere</a:t>
            </a:r>
            <a:r>
              <a:rPr lang="en-US" sz="2800" dirty="0" smtClean="0">
                <a:solidFill>
                  <a:srgbClr val="FFFF00"/>
                </a:solidFill>
              </a:rPr>
              <a:t> </a:t>
            </a:r>
            <a:r>
              <a:rPr lang="en-US" sz="2800" dirty="0" err="1" smtClean="0">
                <a:solidFill>
                  <a:srgbClr val="FFFF00"/>
                </a:solidFill>
              </a:rPr>
              <a:t>pozitive</a:t>
            </a:r>
            <a:r>
              <a:rPr lang="en-US" sz="2800" dirty="0" smtClean="0">
                <a:solidFill>
                  <a:srgbClr val="FFFF00"/>
                </a:solidFill>
              </a:rPr>
              <a:t>, </a:t>
            </a:r>
            <a:r>
              <a:rPr lang="en-US" sz="2800" dirty="0" err="1" smtClean="0">
                <a:solidFill>
                  <a:srgbClr val="FFFF00"/>
                </a:solidFill>
              </a:rPr>
              <a:t>schimbarea</a:t>
            </a:r>
            <a:r>
              <a:rPr lang="en-US" sz="2800" dirty="0" smtClean="0">
                <a:solidFill>
                  <a:srgbClr val="FFFF00"/>
                </a:solidFill>
              </a:rPr>
              <a:t> </a:t>
            </a:r>
            <a:r>
              <a:rPr lang="en-US" sz="2800" dirty="0" err="1" smtClean="0">
                <a:solidFill>
                  <a:srgbClr val="FFFF00"/>
                </a:solidFill>
              </a:rPr>
              <a:t>decorului</a:t>
            </a:r>
            <a:r>
              <a:rPr lang="en-US" sz="2800" dirty="0" smtClean="0">
                <a:solidFill>
                  <a:srgbClr val="FFFF00"/>
                </a:solidFill>
              </a:rPr>
              <a:t> </a:t>
            </a:r>
            <a:r>
              <a:rPr lang="en-US" sz="2800" dirty="0" err="1" smtClean="0">
                <a:solidFill>
                  <a:srgbClr val="FFFF00"/>
                </a:solidFill>
              </a:rPr>
              <a:t>clasei</a:t>
            </a:r>
            <a:r>
              <a:rPr lang="en-US" sz="2800" dirty="0" smtClean="0">
                <a:solidFill>
                  <a:srgbClr val="FFFF00"/>
                </a:solidFill>
              </a:rPr>
              <a:t>, </a:t>
            </a:r>
            <a:r>
              <a:rPr lang="en-US" sz="2800" dirty="0" err="1" smtClean="0">
                <a:solidFill>
                  <a:srgbClr val="FFFF00"/>
                </a:solidFill>
              </a:rPr>
              <a:t>acordarea</a:t>
            </a:r>
            <a:r>
              <a:rPr lang="en-US" sz="2800" dirty="0" smtClean="0">
                <a:solidFill>
                  <a:srgbClr val="FFFF00"/>
                </a:solidFill>
              </a:rPr>
              <a:t> de </a:t>
            </a:r>
            <a:r>
              <a:rPr lang="en-US" sz="2800" dirty="0" err="1" smtClean="0">
                <a:solidFill>
                  <a:srgbClr val="FFFF00"/>
                </a:solidFill>
              </a:rPr>
              <a:t>responsabilitati</a:t>
            </a:r>
            <a:r>
              <a:rPr lang="en-US" sz="2800" dirty="0" smtClean="0">
                <a:solidFill>
                  <a:srgbClr val="FFFF00"/>
                </a:solidFill>
              </a:rPr>
              <a:t>, </a:t>
            </a:r>
            <a:r>
              <a:rPr lang="en-US" sz="2800" dirty="0" err="1" smtClean="0">
                <a:solidFill>
                  <a:srgbClr val="FFFF00"/>
                </a:solidFill>
              </a:rPr>
              <a:t>recmpense</a:t>
            </a:r>
            <a:r>
              <a:rPr lang="en-US" sz="2800" dirty="0" smtClean="0">
                <a:solidFill>
                  <a:srgbClr val="FFFF00"/>
                </a:solidFill>
              </a:rPr>
              <a:t>, laude, </a:t>
            </a:r>
            <a:r>
              <a:rPr lang="en-US" sz="2800" dirty="0" err="1" smtClean="0">
                <a:solidFill>
                  <a:srgbClr val="FFFF00"/>
                </a:solidFill>
              </a:rPr>
              <a:t>incurajari</a:t>
            </a:r>
            <a:r>
              <a:rPr lang="en-US" sz="2800" dirty="0" smtClean="0">
                <a:solidFill>
                  <a:srgbClr val="FFFF00"/>
                </a:solidFill>
              </a:rPr>
              <a:t>, </a:t>
            </a:r>
            <a:r>
              <a:rPr lang="en-US" sz="2800" dirty="0" err="1" smtClean="0">
                <a:solidFill>
                  <a:srgbClr val="FFFF00"/>
                </a:solidFill>
              </a:rPr>
              <a:t>obiective</a:t>
            </a:r>
            <a:r>
              <a:rPr lang="en-US" sz="2800" dirty="0" smtClean="0">
                <a:solidFill>
                  <a:srgbClr val="FFFF00"/>
                </a:solidFill>
              </a:rPr>
              <a:t> </a:t>
            </a:r>
            <a:r>
              <a:rPr lang="en-US" sz="2800" dirty="0" err="1" smtClean="0">
                <a:solidFill>
                  <a:srgbClr val="FFFF00"/>
                </a:solidFill>
              </a:rPr>
              <a:t>ridicate</a:t>
            </a:r>
            <a:r>
              <a:rPr lang="en-US" sz="2800" dirty="0" smtClean="0">
                <a:solidFill>
                  <a:srgbClr val="FFFF00"/>
                </a:solidFill>
              </a:rPr>
              <a:t> </a:t>
            </a:r>
            <a:r>
              <a:rPr lang="en-US" sz="2800" dirty="0" err="1" smtClean="0">
                <a:solidFill>
                  <a:srgbClr val="FFFF00"/>
                </a:solidFill>
              </a:rPr>
              <a:t>dar</a:t>
            </a:r>
            <a:r>
              <a:rPr lang="en-US" sz="2800" dirty="0" smtClean="0">
                <a:solidFill>
                  <a:srgbClr val="FFFF00"/>
                </a:solidFill>
              </a:rPr>
              <a:t> </a:t>
            </a:r>
            <a:r>
              <a:rPr lang="en-US" sz="2800" dirty="0" err="1" smtClean="0">
                <a:solidFill>
                  <a:srgbClr val="FFFF00"/>
                </a:solidFill>
              </a:rPr>
              <a:t>realizabile</a:t>
            </a:r>
            <a:r>
              <a:rPr lang="en-US" sz="2800" dirty="0" smtClean="0">
                <a:solidFill>
                  <a:srgbClr val="FFFF00"/>
                </a:solidFill>
              </a:rPr>
              <a:t>, </a:t>
            </a:r>
            <a:r>
              <a:rPr lang="en-US" sz="2800" dirty="0" err="1" smtClean="0">
                <a:solidFill>
                  <a:srgbClr val="FFFF00"/>
                </a:solidFill>
              </a:rPr>
              <a:t>urmarind</a:t>
            </a:r>
            <a:r>
              <a:rPr lang="en-US" sz="2800" dirty="0" smtClean="0">
                <a:solidFill>
                  <a:srgbClr val="FFFF00"/>
                </a:solidFill>
              </a:rPr>
              <a:t> </a:t>
            </a:r>
            <a:r>
              <a:rPr lang="en-US" sz="2800" dirty="0" err="1" smtClean="0">
                <a:solidFill>
                  <a:srgbClr val="FFFF00"/>
                </a:solidFill>
              </a:rPr>
              <a:t>progresul</a:t>
            </a:r>
            <a:r>
              <a:rPr lang="en-US" sz="2800" dirty="0" smtClean="0">
                <a:solidFill>
                  <a:srgbClr val="FFFF00"/>
                </a:solidFill>
              </a:rPr>
              <a:t/>
            </a:r>
            <a:br>
              <a:rPr lang="en-US" sz="2800" dirty="0" smtClean="0">
                <a:solidFill>
                  <a:srgbClr val="FFFF00"/>
                </a:solidFill>
              </a:rPr>
            </a:br>
            <a:r>
              <a:rPr lang="en-US" sz="2800" b="1" i="1" dirty="0" smtClean="0">
                <a:solidFill>
                  <a:srgbClr val="FFFF00"/>
                </a:solidFill>
              </a:rPr>
              <a:t/>
            </a:r>
            <a:br>
              <a:rPr lang="en-US" sz="2800" b="1" i="1" dirty="0" smtClean="0">
                <a:solidFill>
                  <a:srgbClr val="FFFF00"/>
                </a:solidFill>
              </a:rPr>
            </a:br>
            <a:r>
              <a:rPr lang="en-US" sz="2800" dirty="0" smtClean="0">
                <a:solidFill>
                  <a:srgbClr val="FFFF00"/>
                </a:solidFill>
              </a:rPr>
              <a:t/>
            </a:r>
            <a:br>
              <a:rPr lang="en-US" sz="2800" dirty="0" smtClean="0">
                <a:solidFill>
                  <a:srgbClr val="FFFF00"/>
                </a:solidFill>
              </a:rPr>
            </a:br>
            <a:r>
              <a:rPr lang="en-US" sz="2800" b="1" i="1" dirty="0" smtClean="0">
                <a:solidFill>
                  <a:srgbClr val="FFFF00"/>
                </a:solidFill>
              </a:rPr>
              <a:t/>
            </a:r>
            <a:br>
              <a:rPr lang="en-US" sz="2800" b="1" i="1" dirty="0" smtClean="0">
                <a:solidFill>
                  <a:srgbClr val="FFFF00"/>
                </a:solidFill>
              </a:rPr>
            </a:br>
            <a:endParaRPr lang="en-US" sz="2800" b="1" i="1" dirty="0"/>
          </a:p>
        </p:txBody>
      </p:sp>
      <p:pic>
        <p:nvPicPr>
          <p:cNvPr id="3" name="Picture 3" descr="F:\ERASMUS - documente site-ul scolii\poze\20220510_165530.jpg"/>
          <p:cNvPicPr>
            <a:picLocks noChangeAspect="1" noChangeArrowheads="1"/>
          </p:cNvPicPr>
          <p:nvPr/>
        </p:nvPicPr>
        <p:blipFill>
          <a:blip r:embed="rId2" cstate="print"/>
          <a:srcRect/>
          <a:stretch>
            <a:fillRect/>
          </a:stretch>
        </p:blipFill>
        <p:spPr bwMode="auto">
          <a:xfrm>
            <a:off x="3098991" y="3962400"/>
            <a:ext cx="5816409" cy="2686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248400"/>
          </a:xfrm>
        </p:spPr>
        <p:txBody>
          <a:bodyPr>
            <a:normAutofit fontScale="90000"/>
          </a:bodyPr>
          <a:lstStyle/>
          <a:p>
            <a:pPr algn="l"/>
            <a:r>
              <a:rPr lang="en-US" sz="3200" b="1" dirty="0" err="1" smtClean="0">
                <a:solidFill>
                  <a:srgbClr val="FFFF00"/>
                </a:solidFill>
              </a:rPr>
              <a:t>Ziua</a:t>
            </a:r>
            <a:r>
              <a:rPr lang="en-US" sz="3200" b="1" dirty="0" smtClean="0">
                <a:solidFill>
                  <a:srgbClr val="FFFF00"/>
                </a:solidFill>
              </a:rPr>
              <a:t> 4 – Marti (</a:t>
            </a:r>
            <a:r>
              <a:rPr lang="en-US" sz="3200" b="1" dirty="0" err="1" smtClean="0">
                <a:solidFill>
                  <a:srgbClr val="FFFF00"/>
                </a:solidFill>
              </a:rPr>
              <a:t>formatori</a:t>
            </a:r>
            <a:r>
              <a:rPr lang="en-US" sz="3200" b="1" dirty="0" smtClean="0">
                <a:solidFill>
                  <a:srgbClr val="FFFF00"/>
                </a:solidFill>
              </a:rPr>
              <a:t>: Sonia, </a:t>
            </a:r>
            <a:r>
              <a:rPr lang="en-US" sz="3200" b="1" dirty="0" err="1" smtClean="0">
                <a:solidFill>
                  <a:srgbClr val="FFFF00"/>
                </a:solidFill>
              </a:rPr>
              <a:t>Hesus</a:t>
            </a:r>
            <a:r>
              <a:rPr lang="en-US" sz="3200" b="1" dirty="0" smtClean="0">
                <a:solidFill>
                  <a:srgbClr val="FFFF00"/>
                </a:solidFill>
              </a:rPr>
              <a:t>)</a:t>
            </a:r>
            <a:br>
              <a:rPr lang="en-US" sz="3200" b="1"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Sonia – accent </a:t>
            </a:r>
            <a:r>
              <a:rPr lang="en-US" sz="3200" dirty="0" err="1" smtClean="0">
                <a:solidFill>
                  <a:srgbClr val="FFFF00"/>
                </a:solidFill>
              </a:rPr>
              <a:t>pe</a:t>
            </a:r>
            <a:r>
              <a:rPr lang="en-US" sz="3200" dirty="0" smtClean="0">
                <a:solidFill>
                  <a:srgbClr val="FFFF00"/>
                </a:solidFill>
              </a:rPr>
              <a:t> </a:t>
            </a:r>
            <a:r>
              <a:rPr lang="en-US" sz="3200" dirty="0" err="1" smtClean="0">
                <a:solidFill>
                  <a:srgbClr val="FFFF00"/>
                </a:solidFill>
              </a:rPr>
              <a:t>folosirea</a:t>
            </a:r>
            <a:r>
              <a:rPr lang="en-US" sz="3200" dirty="0" smtClean="0">
                <a:solidFill>
                  <a:srgbClr val="FFFF00"/>
                </a:solidFill>
              </a:rPr>
              <a:t> </a:t>
            </a:r>
            <a:r>
              <a:rPr lang="en-US" sz="3200" dirty="0" err="1" smtClean="0">
                <a:solidFill>
                  <a:srgbClr val="FFFF00"/>
                </a:solidFill>
              </a:rPr>
              <a:t>platformelor</a:t>
            </a:r>
            <a:r>
              <a:rPr lang="en-US" sz="3200" dirty="0" smtClean="0">
                <a:solidFill>
                  <a:srgbClr val="FFFF00"/>
                </a:solidFill>
              </a:rPr>
              <a:t> </a:t>
            </a:r>
            <a:r>
              <a:rPr lang="en-US" sz="3200" dirty="0" err="1" smtClean="0">
                <a:solidFill>
                  <a:srgbClr val="FFFF00"/>
                </a:solidFill>
              </a:rPr>
              <a:t>educationale</a:t>
            </a:r>
            <a:r>
              <a:rPr lang="en-US" sz="3200" dirty="0" smtClean="0">
                <a:solidFill>
                  <a:srgbClr val="FFFF00"/>
                </a:solidFill>
              </a:rPr>
              <a:t> in </a:t>
            </a:r>
            <a:r>
              <a:rPr lang="en-US" sz="3200" dirty="0" err="1" smtClean="0">
                <a:solidFill>
                  <a:srgbClr val="FFFF00"/>
                </a:solidFill>
              </a:rPr>
              <a:t>clasa</a:t>
            </a:r>
            <a:r>
              <a:rPr lang="en-US" sz="3200" dirty="0" smtClean="0">
                <a:solidFill>
                  <a:srgbClr val="FFFF00"/>
                </a:solidFill>
              </a:rPr>
              <a:t> , </a:t>
            </a:r>
            <a:r>
              <a:rPr lang="en-US" sz="3200" dirty="0" err="1" smtClean="0">
                <a:solidFill>
                  <a:srgbClr val="FFFF00"/>
                </a:solidFill>
              </a:rPr>
              <a:t>analiza</a:t>
            </a:r>
            <a:r>
              <a:rPr lang="en-US" sz="3200" dirty="0" smtClean="0">
                <a:solidFill>
                  <a:srgbClr val="FFFF00"/>
                </a:solidFill>
              </a:rPr>
              <a:t> </a:t>
            </a:r>
            <a:r>
              <a:rPr lang="en-US" sz="3200" dirty="0" err="1" smtClean="0">
                <a:solidFill>
                  <a:srgbClr val="FFFF00"/>
                </a:solidFill>
              </a:rPr>
              <a:t>unor</a:t>
            </a:r>
            <a:r>
              <a:rPr lang="en-US" sz="3200" dirty="0" smtClean="0">
                <a:solidFill>
                  <a:srgbClr val="FFFF00"/>
                </a:solidFill>
              </a:rPr>
              <a:t> </a:t>
            </a:r>
            <a:r>
              <a:rPr lang="en-US" sz="3200" dirty="0" err="1" smtClean="0">
                <a:solidFill>
                  <a:srgbClr val="FFFF00"/>
                </a:solidFill>
              </a:rPr>
              <a:t>platforme</a:t>
            </a:r>
            <a:r>
              <a:rPr lang="en-US" sz="3200" dirty="0" smtClean="0">
                <a:solidFill>
                  <a:srgbClr val="FFFF00"/>
                </a:solidFill>
              </a:rPr>
              <a:t> </a:t>
            </a:r>
            <a:r>
              <a:rPr lang="en-US" sz="3200" dirty="0" err="1" smtClean="0">
                <a:solidFill>
                  <a:srgbClr val="FFFF00"/>
                </a:solidFill>
              </a:rPr>
              <a:t>educationale</a:t>
            </a:r>
            <a:r>
              <a:rPr lang="en-US" sz="3200" dirty="0" smtClean="0">
                <a:solidFill>
                  <a:srgbClr val="FFFF00"/>
                </a:solidFill>
              </a:rPr>
              <a:t> – </a:t>
            </a:r>
            <a:r>
              <a:rPr lang="en-US" sz="3200" b="1" i="1" dirty="0" smtClean="0">
                <a:solidFill>
                  <a:srgbClr val="FFFF00"/>
                </a:solidFill>
              </a:rPr>
              <a:t>School Education Gateway</a:t>
            </a:r>
            <a:r>
              <a:rPr lang="en-US" sz="3200" dirty="0" smtClean="0">
                <a:solidFill>
                  <a:srgbClr val="FFFF00"/>
                </a:solidFill>
              </a:rPr>
              <a:t>: </a:t>
            </a:r>
            <a:r>
              <a:rPr lang="en-US" sz="3200" dirty="0" err="1" smtClean="0">
                <a:solidFill>
                  <a:srgbClr val="FFFF00"/>
                </a:solidFill>
              </a:rPr>
              <a:t>articole</a:t>
            </a:r>
            <a:r>
              <a:rPr lang="en-US" sz="3200" dirty="0" smtClean="0">
                <a:solidFill>
                  <a:srgbClr val="FFFF00"/>
                </a:solidFill>
              </a:rPr>
              <a:t>, </a:t>
            </a:r>
            <a:r>
              <a:rPr lang="en-US" sz="3200" dirty="0" err="1" smtClean="0">
                <a:solidFill>
                  <a:srgbClr val="FFFF00"/>
                </a:solidFill>
              </a:rPr>
              <a:t>lectii</a:t>
            </a:r>
            <a:r>
              <a:rPr lang="en-US" sz="3200" dirty="0" smtClean="0">
                <a:solidFill>
                  <a:srgbClr val="FFFF00"/>
                </a:solidFill>
              </a:rPr>
              <a:t>, </a:t>
            </a:r>
            <a:r>
              <a:rPr lang="en-US" sz="3200" dirty="0" err="1" smtClean="0">
                <a:solidFill>
                  <a:srgbClr val="FFFF00"/>
                </a:solidFill>
              </a:rPr>
              <a:t>jocuri</a:t>
            </a:r>
            <a:r>
              <a:rPr lang="en-US" sz="3200" dirty="0" smtClean="0">
                <a:solidFill>
                  <a:srgbClr val="FFFF00"/>
                </a:solidFill>
              </a:rPr>
              <a:t>, </a:t>
            </a:r>
            <a:r>
              <a:rPr lang="en-US" sz="3200" dirty="0" err="1" smtClean="0">
                <a:solidFill>
                  <a:srgbClr val="FFFF00"/>
                </a:solidFill>
              </a:rPr>
              <a:t>tutoriale</a:t>
            </a:r>
            <a:r>
              <a:rPr lang="en-US" sz="3200" dirty="0" smtClean="0">
                <a:solidFill>
                  <a:srgbClr val="FFFF00"/>
                </a:solidFill>
              </a:rPr>
              <a:t>, </a:t>
            </a:r>
            <a:r>
              <a:rPr lang="en-US" sz="3200" dirty="0" err="1" smtClean="0">
                <a:solidFill>
                  <a:srgbClr val="FFFF00"/>
                </a:solidFill>
              </a:rPr>
              <a:t>resurse</a:t>
            </a:r>
            <a:r>
              <a:rPr lang="en-US" sz="3200" dirty="0" smtClean="0">
                <a:solidFill>
                  <a:srgbClr val="FFFF00"/>
                </a:solidFill>
              </a:rPr>
              <a:t> </a:t>
            </a:r>
            <a:r>
              <a:rPr lang="en-US" sz="3200" dirty="0" err="1" smtClean="0">
                <a:solidFill>
                  <a:srgbClr val="FFFF00"/>
                </a:solidFill>
              </a:rPr>
              <a:t>educationale</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b="1" i="1" dirty="0" err="1" smtClean="0">
                <a:solidFill>
                  <a:srgbClr val="FFFF00"/>
                </a:solidFill>
              </a:rPr>
              <a:t>Invatarea</a:t>
            </a:r>
            <a:r>
              <a:rPr lang="en-US" sz="3200" b="1" i="1" dirty="0" smtClean="0">
                <a:solidFill>
                  <a:srgbClr val="FFFF00"/>
                </a:solidFill>
              </a:rPr>
              <a:t> </a:t>
            </a:r>
            <a:r>
              <a:rPr lang="en-US" sz="3200" b="1" i="1" dirty="0" err="1" smtClean="0">
                <a:solidFill>
                  <a:srgbClr val="FFFF00"/>
                </a:solidFill>
              </a:rPr>
              <a:t>prin</a:t>
            </a:r>
            <a:r>
              <a:rPr lang="en-US" sz="3200" b="1" i="1" dirty="0" smtClean="0">
                <a:solidFill>
                  <a:srgbClr val="FFFF00"/>
                </a:solidFill>
              </a:rPr>
              <a:t> </a:t>
            </a:r>
            <a:r>
              <a:rPr lang="en-US" sz="3200" b="1" i="1" dirty="0" err="1" smtClean="0">
                <a:solidFill>
                  <a:srgbClr val="FFFF00"/>
                </a:solidFill>
              </a:rPr>
              <a:t>cei</a:t>
            </a:r>
            <a:r>
              <a:rPr lang="en-US" sz="3200" b="1" i="1" dirty="0" smtClean="0">
                <a:solidFill>
                  <a:srgbClr val="FFFF00"/>
                </a:solidFill>
              </a:rPr>
              <a:t> 4 C </a:t>
            </a:r>
            <a:r>
              <a:rPr lang="en-US" sz="3200" dirty="0" smtClean="0">
                <a:solidFill>
                  <a:srgbClr val="FFFF00"/>
                </a:solidFill>
              </a:rPr>
              <a:t>: </a:t>
            </a:r>
            <a:r>
              <a:rPr lang="en-US" sz="3200" dirty="0" err="1" smtClean="0">
                <a:solidFill>
                  <a:srgbClr val="FFFF00"/>
                </a:solidFill>
              </a:rPr>
              <a:t>Creativitate</a:t>
            </a:r>
            <a:r>
              <a:rPr lang="en-US" sz="3200" dirty="0" smtClean="0">
                <a:solidFill>
                  <a:srgbClr val="FFFF00"/>
                </a:solidFill>
              </a:rPr>
              <a:t>, </a:t>
            </a:r>
            <a:r>
              <a:rPr lang="en-US" sz="3200" dirty="0" err="1" smtClean="0">
                <a:solidFill>
                  <a:srgbClr val="FFFF00"/>
                </a:solidFill>
              </a:rPr>
              <a:t>Colaborare</a:t>
            </a:r>
            <a:r>
              <a:rPr lang="en-US" sz="3200" dirty="0" smtClean="0">
                <a:solidFill>
                  <a:srgbClr val="FFFF00"/>
                </a:solidFill>
              </a:rPr>
              <a:t>, </a:t>
            </a:r>
            <a:r>
              <a:rPr lang="en-US" sz="3200" dirty="0" err="1" smtClean="0">
                <a:solidFill>
                  <a:srgbClr val="FFFF00"/>
                </a:solidFill>
              </a:rPr>
              <a:t>Comunicare</a:t>
            </a:r>
            <a:r>
              <a:rPr lang="en-US" sz="3200" dirty="0" smtClean="0">
                <a:solidFill>
                  <a:srgbClr val="FFFF00"/>
                </a:solidFill>
              </a:rPr>
              <a:t>, </a:t>
            </a:r>
            <a:r>
              <a:rPr lang="en-US" sz="3200" dirty="0" err="1" smtClean="0">
                <a:solidFill>
                  <a:srgbClr val="FFFF00"/>
                </a:solidFill>
              </a:rPr>
              <a:t>Gandire</a:t>
            </a:r>
            <a:r>
              <a:rPr lang="en-US" sz="3200" dirty="0" smtClean="0">
                <a:solidFill>
                  <a:srgbClr val="FFFF00"/>
                </a:solidFill>
              </a:rPr>
              <a:t> </a:t>
            </a:r>
            <a:r>
              <a:rPr lang="en-US" sz="3200" dirty="0" err="1" smtClean="0">
                <a:solidFill>
                  <a:srgbClr val="FFFF00"/>
                </a:solidFill>
              </a:rPr>
              <a:t>Critica</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t>
            </a:r>
            <a:r>
              <a:rPr lang="en-US" sz="3200" dirty="0" err="1" smtClean="0">
                <a:solidFill>
                  <a:srgbClr val="FFFF00"/>
                </a:solidFill>
              </a:rPr>
              <a:t>Hesus</a:t>
            </a:r>
            <a:r>
              <a:rPr lang="en-US" sz="3200" dirty="0" smtClean="0">
                <a:solidFill>
                  <a:srgbClr val="FFFF00"/>
                </a:solidFill>
              </a:rPr>
              <a:t> – </a:t>
            </a:r>
            <a:r>
              <a:rPr lang="en-US" sz="3200" b="1" i="1" dirty="0" err="1" smtClean="0">
                <a:solidFill>
                  <a:srgbClr val="FFFF00"/>
                </a:solidFill>
              </a:rPr>
              <a:t>folosirea</a:t>
            </a:r>
            <a:r>
              <a:rPr lang="en-US" sz="3200" b="1" i="1" dirty="0" smtClean="0">
                <a:solidFill>
                  <a:srgbClr val="FFFF00"/>
                </a:solidFill>
              </a:rPr>
              <a:t> </a:t>
            </a:r>
            <a:r>
              <a:rPr lang="en-US" sz="3200" b="1" i="1" dirty="0" err="1" smtClean="0">
                <a:solidFill>
                  <a:srgbClr val="FFFF00"/>
                </a:solidFill>
              </a:rPr>
              <a:t>blogurilor</a:t>
            </a:r>
            <a:r>
              <a:rPr lang="en-US" sz="3200" b="1" i="1" dirty="0" smtClean="0">
                <a:solidFill>
                  <a:srgbClr val="FFFF00"/>
                </a:solidFill>
              </a:rPr>
              <a:t> </a:t>
            </a:r>
            <a:r>
              <a:rPr lang="en-US" sz="3200" dirty="0" smtClean="0">
                <a:solidFill>
                  <a:srgbClr val="FFFF00"/>
                </a:solidFill>
              </a:rPr>
              <a:t>in </a:t>
            </a:r>
            <a:r>
              <a:rPr lang="en-US" sz="3200" dirty="0" err="1" smtClean="0">
                <a:solidFill>
                  <a:srgbClr val="FFFF00"/>
                </a:solidFill>
              </a:rPr>
              <a:t>clasa</a:t>
            </a:r>
            <a:r>
              <a:rPr lang="en-US" sz="3200" dirty="0" smtClean="0">
                <a:solidFill>
                  <a:srgbClr val="FFFF00"/>
                </a:solidFill>
              </a:rPr>
              <a:t>- </a:t>
            </a:r>
            <a:r>
              <a:rPr lang="en-US" sz="3200" dirty="0" err="1" smtClean="0">
                <a:solidFill>
                  <a:srgbClr val="FFFF00"/>
                </a:solidFill>
              </a:rPr>
              <a:t>beneficiu</a:t>
            </a:r>
            <a:r>
              <a:rPr lang="en-US" sz="3200" dirty="0" smtClean="0">
                <a:solidFill>
                  <a:srgbClr val="FFFF00"/>
                </a:solidFill>
              </a:rPr>
              <a:t> educational cu multiple </a:t>
            </a:r>
            <a:r>
              <a:rPr lang="en-US" sz="3200" dirty="0" err="1" smtClean="0">
                <a:solidFill>
                  <a:srgbClr val="FFFF00"/>
                </a:solidFill>
              </a:rPr>
              <a:t>avantaje</a:t>
            </a:r>
            <a:r>
              <a:rPr lang="en-US" sz="3200" dirty="0" smtClean="0">
                <a:solidFill>
                  <a:srgbClr val="FFFF00"/>
                </a:solidFill>
              </a:rPr>
              <a:t> in </a:t>
            </a:r>
            <a:r>
              <a:rPr lang="en-US" sz="3200" dirty="0" err="1" smtClean="0">
                <a:solidFill>
                  <a:srgbClr val="FFFF00"/>
                </a:solidFill>
              </a:rPr>
              <a:t>predare</a:t>
            </a:r>
            <a:r>
              <a:rPr lang="en-US" sz="3200" dirty="0" smtClean="0">
                <a:solidFill>
                  <a:srgbClr val="FFFF00"/>
                </a:solidFill>
              </a:rPr>
              <a:t> – </a:t>
            </a:r>
            <a:r>
              <a:rPr lang="en-US" sz="3200" dirty="0" err="1" smtClean="0">
                <a:solidFill>
                  <a:srgbClr val="FFFF00"/>
                </a:solidFill>
              </a:rPr>
              <a:t>multe</a:t>
            </a:r>
            <a:r>
              <a:rPr lang="en-US" sz="3200" dirty="0" smtClean="0">
                <a:solidFill>
                  <a:srgbClr val="FFFF00"/>
                </a:solidFill>
              </a:rPr>
              <a:t> </a:t>
            </a:r>
            <a:r>
              <a:rPr lang="en-US" sz="3200" dirty="0" err="1" smtClean="0">
                <a:solidFill>
                  <a:srgbClr val="FFFF00"/>
                </a:solidFill>
              </a:rPr>
              <a:t>scoli</a:t>
            </a:r>
            <a:r>
              <a:rPr lang="en-US" sz="3200" dirty="0" smtClean="0">
                <a:solidFill>
                  <a:srgbClr val="FFFF00"/>
                </a:solidFill>
              </a:rPr>
              <a:t> au </a:t>
            </a:r>
            <a:r>
              <a:rPr lang="en-US" sz="3200" dirty="0" err="1" smtClean="0">
                <a:solidFill>
                  <a:srgbClr val="FFFF00"/>
                </a:solidFill>
              </a:rPr>
              <a:t>bloguri</a:t>
            </a:r>
            <a:r>
              <a:rPr lang="en-US" sz="3200" dirty="0" smtClean="0">
                <a:solidFill>
                  <a:srgbClr val="FFFF00"/>
                </a:solidFill>
              </a:rPr>
              <a:t> </a:t>
            </a:r>
            <a:r>
              <a:rPr lang="en-US" sz="3200" dirty="0" err="1" smtClean="0">
                <a:solidFill>
                  <a:srgbClr val="FFFF00"/>
                </a:solidFill>
              </a:rPr>
              <a:t>scolare</a:t>
            </a:r>
            <a:r>
              <a:rPr lang="en-US" sz="3200" dirty="0" smtClean="0">
                <a:solidFill>
                  <a:srgbClr val="FFFF00"/>
                </a:solidFill>
              </a:rPr>
              <a:t> </a:t>
            </a:r>
            <a:r>
              <a:rPr lang="en-US" sz="3200" dirty="0" err="1" smtClean="0">
                <a:solidFill>
                  <a:srgbClr val="FFFF00"/>
                </a:solidFill>
              </a:rPr>
              <a:t>si</a:t>
            </a:r>
            <a:r>
              <a:rPr lang="en-US" sz="3200" dirty="0" smtClean="0">
                <a:solidFill>
                  <a:srgbClr val="FFFF00"/>
                </a:solidFill>
              </a:rPr>
              <a:t> le </a:t>
            </a:r>
            <a:r>
              <a:rPr lang="en-US" sz="3200" dirty="0" err="1" smtClean="0">
                <a:solidFill>
                  <a:srgbClr val="FFFF00"/>
                </a:solidFill>
              </a:rPr>
              <a:t>folosesc</a:t>
            </a:r>
            <a:r>
              <a:rPr lang="en-US" sz="3200" dirty="0" smtClean="0">
                <a:solidFill>
                  <a:srgbClr val="FFFF00"/>
                </a:solidFill>
              </a:rPr>
              <a:t> </a:t>
            </a:r>
            <a:r>
              <a:rPr lang="en-US" sz="3200" dirty="0" err="1" smtClean="0">
                <a:solidFill>
                  <a:srgbClr val="FFFF00"/>
                </a:solidFill>
              </a:rPr>
              <a:t>mereu</a:t>
            </a:r>
            <a:r>
              <a:rPr lang="en-US" sz="3200" dirty="0" smtClean="0">
                <a:solidFill>
                  <a:srgbClr val="FFFF00"/>
                </a:solidFill>
              </a:rPr>
              <a:t> la </a:t>
            </a:r>
            <a:r>
              <a:rPr lang="en-US" sz="3200" dirty="0" err="1" smtClean="0">
                <a:solidFill>
                  <a:srgbClr val="FFFF00"/>
                </a:solidFill>
              </a:rPr>
              <a:t>clasa</a:t>
            </a:r>
            <a:r>
              <a:rPr lang="en-US" sz="3200" dirty="0" smtClean="0">
                <a:solidFill>
                  <a:srgbClr val="FFFF00"/>
                </a:solidFill>
              </a:rPr>
              <a:t>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endParaRPr lang="en-US" sz="32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203</Words>
  <Application>Microsoft Office PowerPoint</Application>
  <PresentationFormat>On-screen Show (4:3)</PresentationFormat>
  <Paragraphs>44</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ALCALA  de  HENARES  SPANIA  2022  Şcoala  Gimnazială Costişa     07.05.2022-14.05.2022 </vt:lpstr>
      <vt:lpstr>Blended Learning: Effective tools and strategies for schools </vt:lpstr>
      <vt:lpstr> Timp de sapte zile, cele 3 cadre didactice ale Scolii Gimnaziale Costisa, au participat la cursul mobilitatii Erasmus+ care a avut loc in Alcala de Henares, Spania, alaturi de profesori din Ungaria, Serbia, Estonia, Cipru, si România, unde au aprofundat metode moderne de predare folosind diverse metodologii bazate pe munca de colaborare.   Continutul cursului nu a fost limitat la profesorii de o anumitã disciplinã, din contrã, a fost destinat atât profesorilor de gimnaziu, cât si celor de liceu.   Scopul a fost de a creste competenta în utilizarea unei metodologii practice, care aduce tehnologia în sala de clasã, de a permite participantilor sã utilizeze TIC în procesul instructiv-educativ prin munca bazatã pe colaborare. </vt:lpstr>
      <vt:lpstr>Slide 4</vt:lpstr>
      <vt:lpstr>Ziua 2 - Duminica: Activitate socio-culturala, Pe urmele lui Cervantes </vt:lpstr>
      <vt:lpstr>       Ziua 3 - Luni: prima zi de curs, interactiune cu formatorii si participantii din alte tari – echipe mixte (formator – Sonia)   </vt:lpstr>
      <vt:lpstr>Slide 7</vt:lpstr>
      <vt:lpstr>            Educatia in secolul 21  - What makes a good teacher?           Organizare, empatie, entuziasm, pasiune, rabdare, flexibilitate, creativitate - Invatamantul integrat: How do I motivate my students?  Obiective clare, crearea unei atmosfere pozitive, schimbarea decorului clasei, acordarea de responsabilitati, recmpense, laude, incurajari, obiective ridicate dar realizabile, urmarind progresul    </vt:lpstr>
      <vt:lpstr>Ziua 4 – Marti (formatori: Sonia, Hesus)       Sonia – accent pe folosirea platformelor educationale in clasa , analiza unor platforme educationale – School Education Gateway: articole, lectii, jocuri, tutoriale, resurse educationale  Invatarea prin cei 4 C : Creativitate, Colaborare, Comunicare, Gandire Critica      Hesus – folosirea blogurilor in clasa- beneficiu educational cu multiple avantaje in predare – multe scoli au bloguri scolare si le folosesc mereu la clasa   </vt:lpstr>
      <vt:lpstr>Slide 10</vt:lpstr>
      <vt:lpstr>Ziua 5 – Miercuri  Vizita la Universitatea din Alcala impreuna cu Sonia, unul dintre formatori, exercitii joc de relaxare       </vt:lpstr>
      <vt:lpstr>Slide 12</vt:lpstr>
      <vt:lpstr>                   Positive steps to Wellbeing  (formator- Sonia) -starea de bine si sănătatea mintală reprezintă o prioritate   -exerciţii de relaxare</vt:lpstr>
      <vt:lpstr>Slide 14</vt:lpstr>
      <vt:lpstr>           Ziua 6 – Joi (formator: Hesus)     I.  Metode de a introduce tehnologia in sala de clasa: crearea de lectii si activitati pe baza platformelor si jocurilor online: de la fise de lucru, prezentari powerpoint si muzica la aplicatiile educationale:   * ClassDojo (pt a transmite comunitatii, parintilor evenimente importante din cadrul scolii sau anumite secvente din timpul elevilor la scoala)  * ClassCraft (crearea de catre profesor a unui joc online bazat pe o lectie, cu personaje tip avatar)    * edpuzzle.com (pt folosirea de videouri in clasa – pe parcursul unei secvente video aleasa de profesor, pot fi inserate intrebari si sarcini de lucru)            </vt:lpstr>
      <vt:lpstr>Pentru profesori:   * QWIQR – cum sa dai feedback folosind coduri QR       * RUBISTAR – crearea automata de bareme si matrici pentru realizarea de proiecte, teste, dezvoltarea diferitelor competente la elevi </vt:lpstr>
      <vt:lpstr> </vt:lpstr>
      <vt:lpstr>Slide 18</vt:lpstr>
      <vt:lpstr>Slide 19</vt:lpstr>
      <vt:lpstr>Ziua 7 – Vineri – Activitati culturale </vt:lpstr>
      <vt:lpstr>Slide 21</vt:lpstr>
      <vt:lpstr>Slide 22</vt:lpstr>
      <vt:lpstr>Slide 23</vt:lpstr>
      <vt:lpstr>Slide 24</vt:lpstr>
      <vt:lpstr>Concluzii  Programul Erasmus+ a îndeplinit nevoia de formare a cadrelor didactice, acestea câştigând experienţă în crearea de lecţii atractive pentru elevi.  Impactul a fost unul pozitiv: cei 3 profesori au dezvoltat competenţe culturale, şi-au îmbunătăţit competenţele în utilizarea TIC şi a crescut încrederea in forţele proprii de a mai participa în viitor şi la alte programe Erasmus+ în alte ţări.  De asemenea, participarea la această mobilitate a contribuit la internaţionalizarea Şcolii Gimnaziale Costişa, aceasta devenind vizibilă la nivel european.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COMPUTER</cp:lastModifiedBy>
  <cp:revision>114</cp:revision>
  <dcterms:created xsi:type="dcterms:W3CDTF">2006-08-16T00:00:00Z</dcterms:created>
  <dcterms:modified xsi:type="dcterms:W3CDTF">2022-08-25T16:31:10Z</dcterms:modified>
</cp:coreProperties>
</file>